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31"/>
  </p:notesMasterIdLst>
  <p:sldIdLst>
    <p:sldId id="257" r:id="rId4"/>
    <p:sldId id="258" r:id="rId5"/>
    <p:sldId id="2126986916" r:id="rId6"/>
    <p:sldId id="2126986898" r:id="rId7"/>
    <p:sldId id="2147483539" r:id="rId8"/>
    <p:sldId id="2147483568" r:id="rId9"/>
    <p:sldId id="482" r:id="rId10"/>
    <p:sldId id="494" r:id="rId11"/>
    <p:sldId id="496" r:id="rId12"/>
    <p:sldId id="497" r:id="rId13"/>
    <p:sldId id="2147483567" r:id="rId14"/>
    <p:sldId id="498" r:id="rId15"/>
    <p:sldId id="2147483551" r:id="rId16"/>
    <p:sldId id="2147483548" r:id="rId17"/>
    <p:sldId id="2147483549" r:id="rId18"/>
    <p:sldId id="2147483550" r:id="rId19"/>
    <p:sldId id="2147483554" r:id="rId20"/>
    <p:sldId id="2147483555" r:id="rId21"/>
    <p:sldId id="2147483553" r:id="rId22"/>
    <p:sldId id="2147483552" r:id="rId23"/>
    <p:sldId id="2147483556" r:id="rId24"/>
    <p:sldId id="2147483560" r:id="rId25"/>
    <p:sldId id="2147483558" r:id="rId26"/>
    <p:sldId id="2147483559" r:id="rId27"/>
    <p:sldId id="2147483561" r:id="rId28"/>
    <p:sldId id="2147483562" r:id="rId29"/>
    <p:sldId id="2147483563"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166"/>
    <a:srgbClr val="8C5B3D"/>
    <a:srgbClr val="002179"/>
    <a:srgbClr val="FFFF00"/>
    <a:srgbClr val="0A3082"/>
    <a:srgbClr val="2D50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8" autoAdjust="0"/>
    <p:restoredTop sz="91734" autoAdjust="0"/>
  </p:normalViewPr>
  <p:slideViewPr>
    <p:cSldViewPr snapToGrid="0" showGuides="1">
      <p:cViewPr varScale="1">
        <p:scale>
          <a:sx n="161" d="100"/>
          <a:sy n="161" d="100"/>
        </p:scale>
        <p:origin x="216" y="192"/>
      </p:cViewPr>
      <p:guideLst>
        <p:guide orient="horz" pos="2160"/>
        <p:guide pos="3840"/>
      </p:guideLst>
    </p:cSldViewPr>
  </p:slideViewPr>
  <p:notesTextViewPr>
    <p:cViewPr>
      <p:scale>
        <a:sx n="1" d="1"/>
        <a:sy n="1" d="1"/>
      </p:scale>
      <p:origin x="0" y="0"/>
    </p:cViewPr>
  </p:notesTextViewPr>
  <p:sorterViewPr>
    <p:cViewPr>
      <p:scale>
        <a:sx n="100" d="100"/>
        <a:sy n="100" d="100"/>
      </p:scale>
      <p:origin x="0" y="-7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neilfitch\BioSci%20Consulting%20Dropbox\Neil%20Fitch\IPCRG%20Research\Research%20Leadership%20group\Research%20priorisation%20question%20awards\2025%20presentations\Graphs%20for%20presentation%20braso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eilfitch\BioSci%20Consulting%20Dropbox\Neil%20Fitch\IPCRG%20Research\Research%20Leadership%20group\Research%20priorisation%20question%20awards\2025%20presentations\Graphs%20for%20presentation%20brasov.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eilfitch\BioSci%20Consulting%20Dropbox\Neil%20Fitch\IPCRG%20Research\Research%20Leadership%20group\Research%20priorisation%20question%20awards\2025%20presentations\Graphs%20for%20presentation%20brasov.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eilfitch\BioSci%20Consulting%20Dropbox\Neil%20Fitch\IPCRG%20Research\Research%20Leadership%20group\Research%20priorisation%20question%20awards\2025%20presentations\Graphs%20for%20presentation%20brasov.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neilfitch\Downloads\2024-12%20GHRN%20public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a:t>Search query: Cough primary care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BE"/>
        </a:p>
      </c:txPr>
    </c:title>
    <c:autoTitleDeleted val="0"/>
    <c:plotArea>
      <c:layout>
        <c:manualLayout>
          <c:layoutTarget val="inner"/>
          <c:xMode val="edge"/>
          <c:yMode val="edge"/>
          <c:x val="4.2223019534129914E-2"/>
          <c:y val="0.10668241545091586"/>
          <c:w val="0.9456187421105744"/>
          <c:h val="0.80711538122875737"/>
        </c:manualLayout>
      </c:layout>
      <c:lineChart>
        <c:grouping val="standard"/>
        <c:varyColors val="0"/>
        <c:ser>
          <c:idx val="0"/>
          <c:order val="0"/>
          <c:tx>
            <c:strRef>
              <c:f>Sheet1!$N$4</c:f>
              <c:strCache>
                <c:ptCount val="1"/>
                <c:pt idx="0">
                  <c:v>Count</c:v>
                </c:pt>
              </c:strCache>
            </c:strRef>
          </c:tx>
          <c:spPr>
            <a:ln w="31750" cap="rnd">
              <a:solidFill>
                <a:schemeClr val="accent1"/>
              </a:solidFill>
              <a:round/>
            </a:ln>
            <a:effectLst/>
          </c:spPr>
          <c:marker>
            <c:symbol val="none"/>
          </c:marker>
          <c:cat>
            <c:numRef>
              <c:f>Sheet1!$M$5:$M$15</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Sheet1!$N$5:$N$15</c:f>
              <c:numCache>
                <c:formatCode>General</c:formatCode>
                <c:ptCount val="11"/>
                <c:pt idx="0">
                  <c:v>145</c:v>
                </c:pt>
                <c:pt idx="1">
                  <c:v>178</c:v>
                </c:pt>
                <c:pt idx="2">
                  <c:v>169</c:v>
                </c:pt>
                <c:pt idx="3">
                  <c:v>178</c:v>
                </c:pt>
                <c:pt idx="4">
                  <c:v>190</c:v>
                </c:pt>
                <c:pt idx="5">
                  <c:v>361</c:v>
                </c:pt>
                <c:pt idx="6">
                  <c:v>414</c:v>
                </c:pt>
                <c:pt idx="7">
                  <c:v>313</c:v>
                </c:pt>
                <c:pt idx="8">
                  <c:v>290</c:v>
                </c:pt>
                <c:pt idx="9">
                  <c:v>265</c:v>
                </c:pt>
                <c:pt idx="10">
                  <c:v>83</c:v>
                </c:pt>
              </c:numCache>
            </c:numRef>
          </c:val>
          <c:smooth val="0"/>
          <c:extLst>
            <c:ext xmlns:c16="http://schemas.microsoft.com/office/drawing/2014/chart" uri="{C3380CC4-5D6E-409C-BE32-E72D297353CC}">
              <c16:uniqueId val="{00000000-0EA8-8445-AD8B-A2BC33B41318}"/>
            </c:ext>
          </c:extLst>
        </c:ser>
        <c:dLbls>
          <c:showLegendKey val="0"/>
          <c:showVal val="0"/>
          <c:showCatName val="0"/>
          <c:showSerName val="0"/>
          <c:showPercent val="0"/>
          <c:showBubbleSize val="0"/>
        </c:dLbls>
        <c:smooth val="0"/>
        <c:axId val="1480765600"/>
        <c:axId val="1480669552"/>
      </c:lineChart>
      <c:catAx>
        <c:axId val="148076560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480669552"/>
        <c:crosses val="autoZero"/>
        <c:auto val="1"/>
        <c:lblAlgn val="ctr"/>
        <c:lblOffset val="100"/>
        <c:noMultiLvlLbl val="0"/>
      </c:catAx>
      <c:valAx>
        <c:axId val="14806695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480765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PubMed Search query: Chronic cough primary care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BE"/>
        </a:p>
      </c:txPr>
    </c:title>
    <c:autoTitleDeleted val="0"/>
    <c:plotArea>
      <c:layout>
        <c:manualLayout>
          <c:layoutTarget val="inner"/>
          <c:xMode val="edge"/>
          <c:yMode val="edge"/>
          <c:x val="3.9528331017446357E-2"/>
          <c:y val="0.15721014492753624"/>
          <c:w val="0.95066774741392623"/>
          <c:h val="0.78126811594202894"/>
        </c:manualLayout>
      </c:layout>
      <c:lineChart>
        <c:grouping val="standard"/>
        <c:varyColors val="0"/>
        <c:ser>
          <c:idx val="0"/>
          <c:order val="0"/>
          <c:tx>
            <c:strRef>
              <c:f>Sheet1!$B$3</c:f>
              <c:strCache>
                <c:ptCount val="1"/>
                <c:pt idx="0">
                  <c:v>Number of papers</c:v>
                </c:pt>
              </c:strCache>
            </c:strRef>
          </c:tx>
          <c:spPr>
            <a:ln w="31750" cap="rnd">
              <a:solidFill>
                <a:schemeClr val="accent1"/>
              </a:solidFill>
              <a:round/>
            </a:ln>
            <a:effectLst/>
          </c:spPr>
          <c:marker>
            <c:symbol val="none"/>
          </c:marker>
          <c:cat>
            <c:numRef>
              <c:f>Sheet1!$A$4:$A$14</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Sheet1!$B$4:$B$14</c:f>
              <c:numCache>
                <c:formatCode>General</c:formatCode>
                <c:ptCount val="11"/>
                <c:pt idx="0">
                  <c:v>35</c:v>
                </c:pt>
                <c:pt idx="1">
                  <c:v>42</c:v>
                </c:pt>
                <c:pt idx="2">
                  <c:v>39</c:v>
                </c:pt>
                <c:pt idx="3">
                  <c:v>39</c:v>
                </c:pt>
                <c:pt idx="4">
                  <c:v>34</c:v>
                </c:pt>
                <c:pt idx="5">
                  <c:v>68</c:v>
                </c:pt>
                <c:pt idx="6">
                  <c:v>96</c:v>
                </c:pt>
                <c:pt idx="7">
                  <c:v>64</c:v>
                </c:pt>
                <c:pt idx="8">
                  <c:v>60</c:v>
                </c:pt>
                <c:pt idx="9">
                  <c:v>66</c:v>
                </c:pt>
                <c:pt idx="10">
                  <c:v>28</c:v>
                </c:pt>
              </c:numCache>
            </c:numRef>
          </c:val>
          <c:smooth val="0"/>
          <c:extLst>
            <c:ext xmlns:c16="http://schemas.microsoft.com/office/drawing/2014/chart" uri="{C3380CC4-5D6E-409C-BE32-E72D297353CC}">
              <c16:uniqueId val="{00000000-D55F-944D-89B5-96D983A56250}"/>
            </c:ext>
          </c:extLst>
        </c:ser>
        <c:dLbls>
          <c:showLegendKey val="0"/>
          <c:showVal val="0"/>
          <c:showCatName val="0"/>
          <c:showSerName val="0"/>
          <c:showPercent val="0"/>
          <c:showBubbleSize val="0"/>
        </c:dLbls>
        <c:smooth val="0"/>
        <c:axId val="1518307952"/>
        <c:axId val="1518303328"/>
      </c:lineChart>
      <c:catAx>
        <c:axId val="151830795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518303328"/>
        <c:crosses val="autoZero"/>
        <c:auto val="1"/>
        <c:lblAlgn val="ctr"/>
        <c:lblOffset val="100"/>
        <c:noMultiLvlLbl val="0"/>
      </c:catAx>
      <c:valAx>
        <c:axId val="15183033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518307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Search query: Asthma Primary care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BE"/>
        </a:p>
      </c:txPr>
    </c:title>
    <c:autoTitleDeleted val="0"/>
    <c:plotArea>
      <c:layout>
        <c:manualLayout>
          <c:layoutTarget val="inner"/>
          <c:xMode val="edge"/>
          <c:yMode val="edge"/>
          <c:x val="5.7287896788054127E-2"/>
          <c:y val="0.15941070829889961"/>
          <c:w val="0.90492187912633171"/>
          <c:h val="0.67255445865925245"/>
        </c:manualLayout>
      </c:layout>
      <c:lineChart>
        <c:grouping val="standard"/>
        <c:varyColors val="0"/>
        <c:ser>
          <c:idx val="0"/>
          <c:order val="0"/>
          <c:tx>
            <c:strRef>
              <c:f>Sheet1!$B$29</c:f>
              <c:strCache>
                <c:ptCount val="1"/>
                <c:pt idx="0">
                  <c:v>Count</c:v>
                </c:pt>
              </c:strCache>
            </c:strRef>
          </c:tx>
          <c:spPr>
            <a:ln w="31750" cap="rnd">
              <a:solidFill>
                <a:schemeClr val="accent1"/>
              </a:solidFill>
              <a:round/>
            </a:ln>
            <a:effectLst/>
          </c:spPr>
          <c:marker>
            <c:symbol val="none"/>
          </c:marker>
          <c:cat>
            <c:numRef>
              <c:f>Sheet1!$A$30:$A$40</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Sheet1!$B$30:$B$40</c:f>
              <c:numCache>
                <c:formatCode>General</c:formatCode>
                <c:ptCount val="11"/>
                <c:pt idx="0">
                  <c:v>529</c:v>
                </c:pt>
                <c:pt idx="1">
                  <c:v>573</c:v>
                </c:pt>
                <c:pt idx="2">
                  <c:v>585</c:v>
                </c:pt>
                <c:pt idx="3">
                  <c:v>585</c:v>
                </c:pt>
                <c:pt idx="4">
                  <c:v>607</c:v>
                </c:pt>
                <c:pt idx="5">
                  <c:v>741</c:v>
                </c:pt>
                <c:pt idx="6">
                  <c:v>799</c:v>
                </c:pt>
                <c:pt idx="7">
                  <c:v>752</c:v>
                </c:pt>
                <c:pt idx="8">
                  <c:v>687</c:v>
                </c:pt>
                <c:pt idx="9">
                  <c:v>658</c:v>
                </c:pt>
                <c:pt idx="10">
                  <c:v>180</c:v>
                </c:pt>
              </c:numCache>
            </c:numRef>
          </c:val>
          <c:smooth val="0"/>
          <c:extLst>
            <c:ext xmlns:c16="http://schemas.microsoft.com/office/drawing/2014/chart" uri="{C3380CC4-5D6E-409C-BE32-E72D297353CC}">
              <c16:uniqueId val="{00000000-6206-4242-B67F-4750EE0DE3CF}"/>
            </c:ext>
          </c:extLst>
        </c:ser>
        <c:dLbls>
          <c:showLegendKey val="0"/>
          <c:showVal val="0"/>
          <c:showCatName val="0"/>
          <c:showSerName val="0"/>
          <c:showPercent val="0"/>
          <c:showBubbleSize val="0"/>
        </c:dLbls>
        <c:smooth val="0"/>
        <c:axId val="1480692640"/>
        <c:axId val="1480694352"/>
      </c:lineChart>
      <c:catAx>
        <c:axId val="148069264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480694352"/>
        <c:crosses val="autoZero"/>
        <c:auto val="1"/>
        <c:lblAlgn val="ctr"/>
        <c:lblOffset val="100"/>
        <c:noMultiLvlLbl val="0"/>
      </c:catAx>
      <c:valAx>
        <c:axId val="14806943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48069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a:t>Search query: COPD primary care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BE"/>
        </a:p>
      </c:txPr>
    </c:title>
    <c:autoTitleDeleted val="0"/>
    <c:plotArea>
      <c:layout/>
      <c:lineChart>
        <c:grouping val="standard"/>
        <c:varyColors val="0"/>
        <c:ser>
          <c:idx val="0"/>
          <c:order val="0"/>
          <c:tx>
            <c:strRef>
              <c:f>Sheet1!$B$45</c:f>
              <c:strCache>
                <c:ptCount val="1"/>
                <c:pt idx="0">
                  <c:v>Column1</c:v>
                </c:pt>
              </c:strCache>
            </c:strRef>
          </c:tx>
          <c:spPr>
            <a:ln w="31750" cap="rnd">
              <a:solidFill>
                <a:schemeClr val="accent1"/>
              </a:solidFill>
              <a:round/>
            </a:ln>
            <a:effectLst/>
          </c:spPr>
          <c:marker>
            <c:symbol val="none"/>
          </c:marker>
          <c:cat>
            <c:numRef>
              <c:f>Sheet1!$A$46:$A$57</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Sheet1!$B$46:$B$57</c:f>
              <c:numCache>
                <c:formatCode>General</c:formatCode>
                <c:ptCount val="12"/>
                <c:pt idx="0">
                  <c:v>484</c:v>
                </c:pt>
                <c:pt idx="1">
                  <c:v>595</c:v>
                </c:pt>
                <c:pt idx="2">
                  <c:v>602</c:v>
                </c:pt>
                <c:pt idx="3">
                  <c:v>617</c:v>
                </c:pt>
                <c:pt idx="4">
                  <c:v>629</c:v>
                </c:pt>
                <c:pt idx="5">
                  <c:v>703</c:v>
                </c:pt>
                <c:pt idx="6">
                  <c:v>803</c:v>
                </c:pt>
                <c:pt idx="7">
                  <c:v>674</c:v>
                </c:pt>
                <c:pt idx="8">
                  <c:v>633</c:v>
                </c:pt>
                <c:pt idx="9">
                  <c:v>674</c:v>
                </c:pt>
                <c:pt idx="10">
                  <c:v>190</c:v>
                </c:pt>
              </c:numCache>
            </c:numRef>
          </c:val>
          <c:smooth val="0"/>
          <c:extLst>
            <c:ext xmlns:c16="http://schemas.microsoft.com/office/drawing/2014/chart" uri="{C3380CC4-5D6E-409C-BE32-E72D297353CC}">
              <c16:uniqueId val="{00000000-E061-CB47-B930-540FCA044109}"/>
            </c:ext>
          </c:extLst>
        </c:ser>
        <c:dLbls>
          <c:showLegendKey val="0"/>
          <c:showVal val="0"/>
          <c:showCatName val="0"/>
          <c:showSerName val="0"/>
          <c:showPercent val="0"/>
          <c:showBubbleSize val="0"/>
        </c:dLbls>
        <c:smooth val="0"/>
        <c:axId val="1359699104"/>
        <c:axId val="1359631584"/>
      </c:lineChart>
      <c:catAx>
        <c:axId val="135969910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359631584"/>
        <c:crosses val="autoZero"/>
        <c:auto val="1"/>
        <c:lblAlgn val="ctr"/>
        <c:lblOffset val="100"/>
        <c:noMultiLvlLbl val="0"/>
      </c:catAx>
      <c:valAx>
        <c:axId val="13596315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1359699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'Sheet1-Grid view'!$K$236:$K$245</cx:f>
        <cx:lvl ptCount="10">
          <cx:pt idx="0">Asthma self management</cx:pt>
          <cx:pt idx="1">COPD management with CVD etc</cx:pt>
          <cx:pt idx="2">Early COPD diagnosis education</cx:pt>
          <cx:pt idx="3">Tobacco cessation; brief advice</cx:pt>
          <cx:pt idx="4">Asthma preventing worsening</cx:pt>
          <cx:pt idx="5">Asthma controller therapy methods</cx:pt>
          <cx:pt idx="6">Asthma monitoring </cx:pt>
          <cx:pt idx="7">Cough management</cx:pt>
          <cx:pt idx="8">COPD inhaler use</cx:pt>
          <cx:pt idx="9">Inhaler technique strategies</cx:pt>
        </cx:lvl>
      </cx:strDim>
      <cx:numDim type="val">
        <cx:f>'Sheet1-Grid view'!$L$236:$L$245</cx:f>
        <cx:lvl ptCount="10" formatCode="General">
          <cx:pt idx="0">20</cx:pt>
          <cx:pt idx="1">16</cx:pt>
          <cx:pt idx="2">15</cx:pt>
          <cx:pt idx="3">14</cx:pt>
          <cx:pt idx="4">7</cx:pt>
          <cx:pt idx="5">6</cx:pt>
          <cx:pt idx="6">5</cx:pt>
          <cx:pt idx="7">2</cx:pt>
        </cx:lvl>
      </cx:numDim>
    </cx:data>
  </cx:chartData>
  <cx:chart>
    <cx:title pos="t" align="ctr" overlay="0">
      <cx:tx>
        <cx:rich>
          <a:bodyPr spcFirstLastPara="1" vertOverflow="ellipsis" horzOverflow="overflow" wrap="square" lIns="0" tIns="0" rIns="0" bIns="0" anchor="ctr" anchorCtr="1"/>
          <a:lstStyle/>
          <a:p>
            <a:pPr rtl="0"/>
            <a:r>
              <a:rPr lang="en-GB" sz="1800" b="1" i="0" baseline="0" dirty="0">
                <a:effectLst/>
              </a:rPr>
              <a:t>IPCRG related papers featuring top 10 research priorities</a:t>
            </a:r>
            <a:endParaRPr lang="en-BE" sz="1400" dirty="0">
              <a:effectLst/>
            </a:endParaRPr>
          </a:p>
        </cx:rich>
      </cx:tx>
    </cx:title>
    <cx:plotArea>
      <cx:plotAreaRegion>
        <cx:series layoutId="funnel" uniqueId="{F584FB33-F465-5C45-BCB1-FB42B348F8B5}">
          <cx:dataLabels>
            <cx:txPr>
              <a:bodyPr spcFirstLastPara="1" vertOverflow="ellipsis" horzOverflow="overflow" wrap="square" lIns="0" tIns="0" rIns="0" bIns="0" anchor="ctr" anchorCtr="1"/>
              <a:lstStyle/>
              <a:p>
                <a:pPr algn="ctr" rtl="0">
                  <a:defRPr sz="1400" b="1">
                    <a:solidFill>
                      <a:schemeClr val="accent4">
                        <a:lumMod val="50000"/>
                      </a:schemeClr>
                    </a:solidFill>
                  </a:defRPr>
                </a:pPr>
                <a:endParaRPr lang="en-GB" sz="1400" b="1" i="0" u="none" strike="noStrike" baseline="0">
                  <a:solidFill>
                    <a:schemeClr val="accent4">
                      <a:lumMod val="50000"/>
                    </a:schemeClr>
                  </a:solidFill>
                  <a:latin typeface="Arial"/>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200"/>
            </a:pPr>
            <a:endParaRPr lang="en-GB" sz="1200" b="0" i="0" u="none" strike="noStrike" baseline="0">
              <a:solidFill>
                <a:srgbClr val="074B88">
                  <a:lumMod val="65000"/>
                  <a:lumOff val="35000"/>
                </a:srgbClr>
              </a:solidFill>
              <a:latin typeface="Aria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4E54A-CB30-4FC6-B844-9937BC2692F6}"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D3A1E-60B4-4CDE-A047-0D661E5B91F0}" type="slidenum">
              <a:rPr lang="en-GB" smtClean="0"/>
              <a:t>‹#›</a:t>
            </a:fld>
            <a:endParaRPr lang="en-GB"/>
          </a:p>
        </p:txBody>
      </p:sp>
    </p:spTree>
    <p:extLst>
      <p:ext uri="{BB962C8B-B14F-4D97-AF65-F5344CB8AC3E}">
        <p14:creationId xmlns:p14="http://schemas.microsoft.com/office/powerpoint/2010/main" val="381043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117D3A1E-60B4-4CDE-A047-0D661E5B91F0}" type="slidenum">
              <a:rPr lang="en-GB" smtClean="0"/>
              <a:t>13</a:t>
            </a:fld>
            <a:endParaRPr lang="en-GB"/>
          </a:p>
        </p:txBody>
      </p:sp>
    </p:spTree>
    <p:extLst>
      <p:ext uri="{BB962C8B-B14F-4D97-AF65-F5344CB8AC3E}">
        <p14:creationId xmlns:p14="http://schemas.microsoft.com/office/powerpoint/2010/main" val="221992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B7DC-8ACC-C24C-1135-0D510D547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6AF100-558C-FD48-6EE8-1A4241910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2B8984-E8CE-6C30-C751-546FA3ADC3BE}"/>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90E28CA5-916F-A5EB-B08E-7E7EBA5FF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9B8E1-0647-6BF3-334D-476F93EC461D}"/>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84197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8CCE-CDE8-07A5-FB05-3FD774814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114333-348A-5A85-B303-46636BB69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678CD-A5CD-313C-4988-FD8F6874AEA7}"/>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90B1BE24-26AF-85E8-9F1B-552E5B6DD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F8F5D-7943-E5D1-BEA6-45E675013171}"/>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1450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469CA-5731-0071-E87F-2BBD65549C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3C245-4E0F-DEDA-0C54-3D0807AF6D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F1F02-54C9-A5D7-7291-9566A9FEE2DA}"/>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3203A82D-3CD5-FCC9-2F85-13668C153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4DBA7-64AE-78E6-7BCD-18E70CA0967F}"/>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6407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F404-975E-4A6F-A6D6-43C8116AC175}"/>
              </a:ext>
            </a:extLst>
          </p:cNvPr>
          <p:cNvSpPr>
            <a:spLocks noGrp="1"/>
          </p:cNvSpPr>
          <p:nvPr>
            <p:ph type="title" hasCustomPrompt="1"/>
          </p:nvPr>
        </p:nvSpPr>
        <p:spPr>
          <a:xfrm>
            <a:off x="1460501" y="1562100"/>
            <a:ext cx="9499599" cy="1244600"/>
          </a:xfrm>
        </p:spPr>
        <p:txBody>
          <a:bodyPr/>
          <a:lstStyle>
            <a:lvl1pPr algn="ctr">
              <a:defRPr sz="6400"/>
            </a:lvl1pPr>
          </a:lstStyle>
          <a:p>
            <a:r>
              <a:rPr lang="en-US" dirty="0"/>
              <a:t>Click to add title</a:t>
            </a:r>
            <a:endParaRPr lang="en-GB" dirty="0"/>
          </a:p>
        </p:txBody>
      </p:sp>
      <p:sp>
        <p:nvSpPr>
          <p:cNvPr id="4" name="TextBox 3">
            <a:extLst>
              <a:ext uri="{FF2B5EF4-FFF2-40B4-BE49-F238E27FC236}">
                <a16:creationId xmlns:a16="http://schemas.microsoft.com/office/drawing/2014/main" id="{40028AB2-2787-4BBD-B654-7C0E2FD84211}"/>
              </a:ext>
            </a:extLst>
          </p:cNvPr>
          <p:cNvSpPr txBox="1"/>
          <p:nvPr userDrawn="1"/>
        </p:nvSpPr>
        <p:spPr>
          <a:xfrm>
            <a:off x="2296583" y="5726652"/>
            <a:ext cx="7975600" cy="420564"/>
          </a:xfrm>
          <a:prstGeom prst="rect">
            <a:avLst/>
          </a:prstGeom>
          <a:noFill/>
        </p:spPr>
        <p:txBody>
          <a:bodyPr wrap="square" rtlCol="0">
            <a:spAutoFit/>
          </a:bodyPr>
          <a:lstStyle/>
          <a:p>
            <a:pPr defTabSz="457189"/>
            <a:r>
              <a:rPr lang="en-US" sz="2133" i="1" dirty="0">
                <a:solidFill>
                  <a:srgbClr val="074B88"/>
                </a:solidFill>
              </a:rPr>
              <a:t>Breathing and feeling well through universal access to right care</a:t>
            </a:r>
          </a:p>
        </p:txBody>
      </p:sp>
    </p:spTree>
    <p:extLst>
      <p:ext uri="{BB962C8B-B14F-4D97-AF65-F5344CB8AC3E}">
        <p14:creationId xmlns:p14="http://schemas.microsoft.com/office/powerpoint/2010/main" val="2558872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ss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766236" y="637823"/>
            <a:ext cx="6481233" cy="2872141"/>
          </a:xfrm>
        </p:spPr>
        <p:txBody>
          <a:bodyPr anchor="t" anchorCtr="0"/>
          <a:lstStyle>
            <a:lvl1pPr algn="l">
              <a:lnSpc>
                <a:spcPct val="75000"/>
              </a:lnSpc>
              <a:defRPr sz="6000">
                <a:solidFill>
                  <a:schemeClr val="tx1"/>
                </a:solidFill>
              </a:defRPr>
            </a:lvl1pPr>
          </a:lstStyle>
          <a:p>
            <a:r>
              <a:rPr lang="en-GB" dirty="0"/>
              <a:t>Click to edit Master title style</a:t>
            </a:r>
            <a:endParaRPr lang="en-US" dirty="0"/>
          </a:p>
        </p:txBody>
      </p:sp>
      <p:sp>
        <p:nvSpPr>
          <p:cNvPr id="7" name="Footer Placeholder 6">
            <a:extLst>
              <a:ext uri="{FF2B5EF4-FFF2-40B4-BE49-F238E27FC236}">
                <a16:creationId xmlns:a16="http://schemas.microsoft.com/office/drawing/2014/main" id="{410CDE0C-C08C-0152-FEFD-FF8E30A662C5}"/>
              </a:ext>
            </a:extLst>
          </p:cNvPr>
          <p:cNvSpPr>
            <a:spLocks noGrp="1"/>
          </p:cNvSpPr>
          <p:nvPr>
            <p:ph type="ftr" sz="quarter" idx="10"/>
          </p:nvPr>
        </p:nvSpPr>
        <p:spPr>
          <a:xfrm>
            <a:off x="4038600" y="6492876"/>
            <a:ext cx="4114800" cy="365125"/>
          </a:xfrm>
          <a:prstGeom prst="rect">
            <a:avLst/>
          </a:prstGeom>
        </p:spPr>
        <p:txBody>
          <a:bodyPr/>
          <a:lstStyle/>
          <a:p>
            <a:r>
              <a:rPr lang="en-GB"/>
              <a:t>Footer placeholder</a:t>
            </a:r>
            <a:endParaRPr lang="en-GB" dirty="0"/>
          </a:p>
        </p:txBody>
      </p:sp>
      <p:sp>
        <p:nvSpPr>
          <p:cNvPr id="8" name="Slide Number Placeholder 7">
            <a:extLst>
              <a:ext uri="{FF2B5EF4-FFF2-40B4-BE49-F238E27FC236}">
                <a16:creationId xmlns:a16="http://schemas.microsoft.com/office/drawing/2014/main" id="{500F6700-64AF-77CF-63A4-73E003585061}"/>
              </a:ext>
            </a:extLst>
          </p:cNvPr>
          <p:cNvSpPr>
            <a:spLocks noGrp="1"/>
          </p:cNvSpPr>
          <p:nvPr>
            <p:ph type="sldNum" sz="quarter" idx="11"/>
          </p:nvPr>
        </p:nvSpPr>
        <p:spPr/>
        <p:txBody>
          <a:bodyPr/>
          <a:lstStyle/>
          <a:p>
            <a:fld id="{9B599999-CBE8-401A-9DC1-AE9566053D58}" type="slidenum">
              <a:rPr lang="en-GB" smtClean="0"/>
              <a:pPr/>
              <a:t>‹#›</a:t>
            </a:fld>
            <a:endParaRPr lang="en-GB" dirty="0"/>
          </a:p>
        </p:txBody>
      </p:sp>
    </p:spTree>
    <p:extLst>
      <p:ext uri="{BB962C8B-B14F-4D97-AF65-F5344CB8AC3E}">
        <p14:creationId xmlns:p14="http://schemas.microsoft.com/office/powerpoint/2010/main" val="199883843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1AC7-FAC7-10B1-3C6C-2C2B33350A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C1ED17-4980-901B-E4FA-FEAEEBCE357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D6A261-93B7-839B-4342-97C60105A056}"/>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203A020D-B162-60EA-DDC2-D7DFF5889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26BA4-FD5F-5B50-8DBC-BA557D0157C3}"/>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64225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5F5E-3A9D-120B-4CEA-23045462FF6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B3C86E-C059-483D-0DAA-8ACCEBC684EB}"/>
              </a:ext>
            </a:extLst>
          </p:cNvPr>
          <p:cNvSpPr>
            <a:spLocks noGrp="1"/>
          </p:cNvSpPr>
          <p:nvPr>
            <p:ph idx="1"/>
          </p:nvPr>
        </p:nvSpPr>
        <p:spPr>
          <a:xfrm>
            <a:off x="2209800" y="1847850"/>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C9B9D1-376F-C9E9-9D16-A2ED0364395A}"/>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DB452571-2FE3-64C2-A1A5-AB7D4E8E7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94710-FEEB-1055-53B0-78FA429AD9AE}"/>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148921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29E1-6E44-69C1-0756-2102FC1DF0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14F8CA-3DB4-14DB-C62D-91ED216FEC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626B77-F82A-DE3A-62AF-3AC5F24CAB7E}"/>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A96AB801-B346-7D47-D8FB-86C86C98C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DF7AD-CF36-0E35-5E4A-D7D9A7A95195}"/>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87074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0C11-C1EE-9205-E499-EE02E9DC673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96E22F-738E-39D9-6D81-3084DA796EE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E9CEB5C-58EE-0903-05AB-609DFB0E12F1}"/>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DE15F0-4139-AE01-6D99-E46AE159412A}"/>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6A7FDC15-279C-7B1D-08A5-3AEAC61D8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54F50-6553-84D4-5FB3-0095411E3267}"/>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1544828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0991-9DAB-0115-5645-6978D841F441}"/>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997BD0-1CBF-A2DA-C696-92F28DB482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BC62787-F72C-DAB3-7040-9545770B976D}"/>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8BD50C-8EF9-3054-0C77-8728A5A025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8FCE8-7768-9F43-A29A-98F2718D45C2}"/>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9B375F-775A-260B-16D3-D43DABD73A5F}"/>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8" name="Footer Placeholder 7">
            <a:extLst>
              <a:ext uri="{FF2B5EF4-FFF2-40B4-BE49-F238E27FC236}">
                <a16:creationId xmlns:a16="http://schemas.microsoft.com/office/drawing/2014/main" id="{24E6B766-6150-4E3E-3817-75030AC58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38485F-146B-96D2-0A1C-7A7F878CDA72}"/>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985378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279-1FF2-1DE5-4D11-7E4707A4D2F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F1D1910-4AF7-9BE7-C3FD-BF0B41FEB7D2}"/>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4" name="Footer Placeholder 3">
            <a:extLst>
              <a:ext uri="{FF2B5EF4-FFF2-40B4-BE49-F238E27FC236}">
                <a16:creationId xmlns:a16="http://schemas.microsoft.com/office/drawing/2014/main" id="{0491DAE1-7711-B25D-32BC-4129328EC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62075-8DAD-BAB8-142F-8FED446935C5}"/>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4159689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A7E6-89D7-4D9F-123E-B048FEADC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C9888-637B-E918-11DA-BF94115BEC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762A-6046-8712-F52A-F371DAA1B658}"/>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94B1AE28-F2A8-0E9A-151F-523AB7889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CC1B2-BE0F-08C8-1AF4-CA06161EB0D6}"/>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1143999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60174-CAA1-85E1-5183-21B42489D032}"/>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3" name="Footer Placeholder 2">
            <a:extLst>
              <a:ext uri="{FF2B5EF4-FFF2-40B4-BE49-F238E27FC236}">
                <a16:creationId xmlns:a16="http://schemas.microsoft.com/office/drawing/2014/main" id="{96A12BA1-C2D3-4C44-B9EB-6C12705E0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E9046F-8A1D-F7FC-C292-A0C77FBC34B8}"/>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343725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F375-9253-67F5-3DB5-D3C6C3015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38FB1-5597-B416-6C84-9832043A6DE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7E075A-38FA-1A0F-16D4-E8A20CD8A2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63C530-D505-7BEE-27B8-11B2097869A1}"/>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3774E0B2-4E11-5E35-EFCC-649B0C223E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860BF-76C8-B373-072A-36A52AEB3CCB}"/>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599254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F36D-1FD6-28A7-6D61-1CBD6E8478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738EBF-0C69-B9C9-C592-4CB898B039A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09F75-9DE7-0BC4-4419-E9158F8180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9F8C4A-B7C9-0411-356C-B07DA06B53D3}"/>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6F0FE477-B2FD-F232-F532-1F3237612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C0083-4D4C-77BD-D689-F253349FAB62}"/>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103713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6956-ACE8-D8AE-3673-3E9FD96C2FA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A7747F-F584-C73D-1813-0834C98114B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203578-B1E2-4A61-9452-8AC614B9771D}"/>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9F466A51-A18F-EB0B-D2B2-05C5DB3C6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B20C7-FE6B-7F38-50C7-5A61E5CB9DCC}"/>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957716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0A56D-CD34-E36E-04FF-F96B22115D85}"/>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F938AF-D025-38FB-DA48-7E2BDB3C54D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054030-5EEB-E822-0D1B-801D05AFA52B}"/>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C1C5DB6D-9EFD-BCB4-F0BC-70D367EBF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A3552-1F21-5332-4C38-C3514EDC374C}"/>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036832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1AC7-FAC7-10B1-3C6C-2C2B33350A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C1ED17-4980-901B-E4FA-FEAEEBCE357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D6A261-93B7-839B-4342-97C60105A056}"/>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203A020D-B162-60EA-DDC2-D7DFF5889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26BA4-FD5F-5B50-8DBC-BA557D0157C3}"/>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676837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5F5E-3A9D-120B-4CEA-23045462FF6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B3C86E-C059-483D-0DAA-8ACCEBC684EB}"/>
              </a:ext>
            </a:extLst>
          </p:cNvPr>
          <p:cNvSpPr>
            <a:spLocks noGrp="1"/>
          </p:cNvSpPr>
          <p:nvPr>
            <p:ph idx="1"/>
          </p:nvPr>
        </p:nvSpPr>
        <p:spPr>
          <a:xfrm>
            <a:off x="2209800" y="1847850"/>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C9B9D1-376F-C9E9-9D16-A2ED0364395A}"/>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DB452571-2FE3-64C2-A1A5-AB7D4E8E7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94710-FEEB-1055-53B0-78FA429AD9AE}"/>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2444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29E1-6E44-69C1-0756-2102FC1DF0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14F8CA-3DB4-14DB-C62D-91ED216FEC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626B77-F82A-DE3A-62AF-3AC5F24CAB7E}"/>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A96AB801-B346-7D47-D8FB-86C86C98C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DF7AD-CF36-0E35-5E4A-D7D9A7A95195}"/>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858943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0C11-C1EE-9205-E499-EE02E9DC673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96E22F-738E-39D9-6D81-3084DA796EE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E9CEB5C-58EE-0903-05AB-609DFB0E12F1}"/>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DE15F0-4139-AE01-6D99-E46AE159412A}"/>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6A7FDC15-279C-7B1D-08A5-3AEAC61D8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54F50-6553-84D4-5FB3-0095411E3267}"/>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82443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0991-9DAB-0115-5645-6978D841F441}"/>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997BD0-1CBF-A2DA-C696-92F28DB482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BC62787-F72C-DAB3-7040-9545770B976D}"/>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8BD50C-8EF9-3054-0C77-8728A5A025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8FCE8-7768-9F43-A29A-98F2718D45C2}"/>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9B375F-775A-260B-16D3-D43DABD73A5F}"/>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8" name="Footer Placeholder 7">
            <a:extLst>
              <a:ext uri="{FF2B5EF4-FFF2-40B4-BE49-F238E27FC236}">
                <a16:creationId xmlns:a16="http://schemas.microsoft.com/office/drawing/2014/main" id="{24E6B766-6150-4E3E-3817-75030AC58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38485F-146B-96D2-0A1C-7A7F878CDA72}"/>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48364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5A65-94CC-B21C-939F-38A5D1327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2EECB0-A54A-A36F-88C7-24FC82B0CA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54A90-07E9-D15A-8A4A-5C02550114A4}"/>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D9B8D6CE-9A68-CBD7-102A-A7C7237A8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E7C2-BA99-CB05-692C-2BA2C73C3CF3}"/>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004429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279-1FF2-1DE5-4D11-7E4707A4D2F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F1D1910-4AF7-9BE7-C3FD-BF0B41FEB7D2}"/>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4" name="Footer Placeholder 3">
            <a:extLst>
              <a:ext uri="{FF2B5EF4-FFF2-40B4-BE49-F238E27FC236}">
                <a16:creationId xmlns:a16="http://schemas.microsoft.com/office/drawing/2014/main" id="{0491DAE1-7711-B25D-32BC-4129328EC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62075-8DAD-BAB8-142F-8FED446935C5}"/>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4064101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60174-CAA1-85E1-5183-21B42489D032}"/>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3" name="Footer Placeholder 2">
            <a:extLst>
              <a:ext uri="{FF2B5EF4-FFF2-40B4-BE49-F238E27FC236}">
                <a16:creationId xmlns:a16="http://schemas.microsoft.com/office/drawing/2014/main" id="{96A12BA1-C2D3-4C44-B9EB-6C12705E0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E9046F-8A1D-F7FC-C292-A0C77FBC34B8}"/>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75510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F375-9253-67F5-3DB5-D3C6C3015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38FB1-5597-B416-6C84-9832043A6DE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7E075A-38FA-1A0F-16D4-E8A20CD8A2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63C530-D505-7BEE-27B8-11B2097869A1}"/>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3774E0B2-4E11-5E35-EFCC-649B0C223E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860BF-76C8-B373-072A-36A52AEB3CCB}"/>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802975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F36D-1FD6-28A7-6D61-1CBD6E8478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738EBF-0C69-B9C9-C592-4CB898B039A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09F75-9DE7-0BC4-4419-E9158F8180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9F8C4A-B7C9-0411-356C-B07DA06B53D3}"/>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6" name="Footer Placeholder 5">
            <a:extLst>
              <a:ext uri="{FF2B5EF4-FFF2-40B4-BE49-F238E27FC236}">
                <a16:creationId xmlns:a16="http://schemas.microsoft.com/office/drawing/2014/main" id="{6F0FE477-B2FD-F232-F532-1F3237612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C0083-4D4C-77BD-D689-F253349FAB62}"/>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91528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6956-ACE8-D8AE-3673-3E9FD96C2FA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A7747F-F584-C73D-1813-0834C98114B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203578-B1E2-4A61-9452-8AC614B9771D}"/>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9F466A51-A18F-EB0B-D2B2-05C5DB3C6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B20C7-FE6B-7F38-50C7-5A61E5CB9DCC}"/>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3481352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0A56D-CD34-E36E-04FF-F96B22115D85}"/>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F938AF-D025-38FB-DA48-7E2BDB3C54D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054030-5EEB-E822-0D1B-801D05AFA52B}"/>
              </a:ext>
            </a:extLst>
          </p:cNvPr>
          <p:cNvSpPr>
            <a:spLocks noGrp="1"/>
          </p:cNvSpPr>
          <p:nvPr>
            <p:ph type="dt" sz="half" idx="10"/>
          </p:nvPr>
        </p:nvSpPr>
        <p:spPr>
          <a:xfrm>
            <a:off x="838200" y="6356350"/>
            <a:ext cx="2743200" cy="365125"/>
          </a:xfrm>
          <a:prstGeom prst="rect">
            <a:avLst/>
          </a:prstGeom>
        </p:spPr>
        <p:txBody>
          <a:bodyPr/>
          <a:lstStyle/>
          <a:p>
            <a:fld id="{87331D7A-D08B-6944-9C37-84739394E56A}" type="datetimeFigureOut">
              <a:rPr lang="en-US" smtClean="0"/>
              <a:t>4/24/25</a:t>
            </a:fld>
            <a:endParaRPr lang="en-US"/>
          </a:p>
        </p:txBody>
      </p:sp>
      <p:sp>
        <p:nvSpPr>
          <p:cNvPr id="5" name="Footer Placeholder 4">
            <a:extLst>
              <a:ext uri="{FF2B5EF4-FFF2-40B4-BE49-F238E27FC236}">
                <a16:creationId xmlns:a16="http://schemas.microsoft.com/office/drawing/2014/main" id="{C1C5DB6D-9EFD-BCB4-F0BC-70D367EBF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A3552-1F21-5332-4C38-C3514EDC374C}"/>
              </a:ext>
            </a:extLst>
          </p:cNvPr>
          <p:cNvSpPr>
            <a:spLocks noGrp="1"/>
          </p:cNvSpPr>
          <p:nvPr>
            <p:ph type="sldNum" sz="quarter" idx="12"/>
          </p:nvPr>
        </p:nvSpPr>
        <p:spPr/>
        <p:txBody>
          <a:bodyPr/>
          <a:lstStyle/>
          <a:p>
            <a:fld id="{ECFDCE17-D6D8-8749-9749-54D66F105512}" type="slidenum">
              <a:rPr lang="en-US" smtClean="0"/>
              <a:t>‹#›</a:t>
            </a:fld>
            <a:endParaRPr lang="en-US"/>
          </a:p>
        </p:txBody>
      </p:sp>
    </p:spTree>
    <p:extLst>
      <p:ext uri="{BB962C8B-B14F-4D97-AF65-F5344CB8AC3E}">
        <p14:creationId xmlns:p14="http://schemas.microsoft.com/office/powerpoint/2010/main" val="208959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63A-9AE1-90DB-825B-179CC2DD6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45FE2C-7D23-1BC1-FBFD-D61E48FBA6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5C00B-28A7-ABDB-1525-4E1895F4FA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927726-24E9-516A-C6F4-45CBA1AD8B15}"/>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6" name="Footer Placeholder 5">
            <a:extLst>
              <a:ext uri="{FF2B5EF4-FFF2-40B4-BE49-F238E27FC236}">
                <a16:creationId xmlns:a16="http://schemas.microsoft.com/office/drawing/2014/main" id="{DB7851C9-6C0C-753C-590B-DDFE87D18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A45FC-C9C1-226A-4264-D7C4F3332577}"/>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51238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3FC7-B412-F4AA-316F-F5EF20903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A189B4-8091-F114-C69A-DDDFB43CC0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FF854-7A3D-5015-EAEE-10ABE6BB39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8EE42-8BE0-9D9F-209D-70EC34005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271BFB-4DD9-5A80-1061-6EA9F31CA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185860-C2C4-3221-1723-DCED63485B0E}"/>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8" name="Footer Placeholder 7">
            <a:extLst>
              <a:ext uri="{FF2B5EF4-FFF2-40B4-BE49-F238E27FC236}">
                <a16:creationId xmlns:a16="http://schemas.microsoft.com/office/drawing/2014/main" id="{92326EDF-311B-61CA-C746-7A746B7CE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EDD2F6-6300-98D4-9E2D-89DB9AF5FA4B}"/>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41292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140D-C168-929B-3DAD-2BA553B136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F9FE3-F1D1-BBF1-DE7E-CD85CBC475F1}"/>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4" name="Footer Placeholder 3">
            <a:extLst>
              <a:ext uri="{FF2B5EF4-FFF2-40B4-BE49-F238E27FC236}">
                <a16:creationId xmlns:a16="http://schemas.microsoft.com/office/drawing/2014/main" id="{AFCF4CF9-8F52-605D-36FA-E1EFFB3A7E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BAA700-46AA-F242-DD07-18A90212AC8C}"/>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50224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1509E-8814-E53B-3843-E4E4C6330649}"/>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3" name="Footer Placeholder 2">
            <a:extLst>
              <a:ext uri="{FF2B5EF4-FFF2-40B4-BE49-F238E27FC236}">
                <a16:creationId xmlns:a16="http://schemas.microsoft.com/office/drawing/2014/main" id="{9C55A6A6-3029-D6E9-F379-A57138A10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F32360-882F-CCB3-F2AC-FF547408564B}"/>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6184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8B01-EF6F-59F1-AC6B-3E22C0824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19BB0F-791B-20DB-DCDF-DCC9B4FD7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C68301-E8CC-077C-C964-87F620EA0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BF7BB-1279-ECFB-15F2-C11C0E5151CE}"/>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6" name="Footer Placeholder 5">
            <a:extLst>
              <a:ext uri="{FF2B5EF4-FFF2-40B4-BE49-F238E27FC236}">
                <a16:creationId xmlns:a16="http://schemas.microsoft.com/office/drawing/2014/main" id="{65CBCE9B-4365-F97A-98EA-3AA07F39F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ED85B-BE41-16E3-45B1-055214D32EDE}"/>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93547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0431-1D20-F6DB-516E-44084DB82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7984F-002D-D87A-F19F-5818809FE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7BAFED-87CE-DC65-65C2-746778D5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046E8-4704-7FDC-433A-C0C884D9DED4}"/>
              </a:ext>
            </a:extLst>
          </p:cNvPr>
          <p:cNvSpPr>
            <a:spLocks noGrp="1"/>
          </p:cNvSpPr>
          <p:nvPr>
            <p:ph type="dt" sz="half" idx="10"/>
          </p:nvPr>
        </p:nvSpPr>
        <p:spPr/>
        <p:txBody>
          <a:bodyPr/>
          <a:lstStyle/>
          <a:p>
            <a:fld id="{D2D6301E-6F44-471E-A371-6A2DC826E7A4}" type="datetimeFigureOut">
              <a:rPr lang="en-US" smtClean="0"/>
              <a:t>4/24/25</a:t>
            </a:fld>
            <a:endParaRPr lang="en-US"/>
          </a:p>
        </p:txBody>
      </p:sp>
      <p:sp>
        <p:nvSpPr>
          <p:cNvPr id="6" name="Footer Placeholder 5">
            <a:extLst>
              <a:ext uri="{FF2B5EF4-FFF2-40B4-BE49-F238E27FC236}">
                <a16:creationId xmlns:a16="http://schemas.microsoft.com/office/drawing/2014/main" id="{7F76EA6A-41C0-FE90-ED4F-3D8CC5D83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4DC13-133C-CE36-7686-34C54F0A9795}"/>
              </a:ext>
            </a:extLst>
          </p:cNvPr>
          <p:cNvSpPr>
            <a:spLocks noGrp="1"/>
          </p:cNvSpPr>
          <p:nvPr>
            <p:ph type="sldNum" sz="quarter" idx="12"/>
          </p:nvPr>
        </p:nvSpPr>
        <p:spPr/>
        <p:txBody>
          <a:bodyPr/>
          <a:lstStyle/>
          <a:p>
            <a:fld id="{F43C42BD-2493-49E7-B3E1-9008B165E353}" type="slidenum">
              <a:rPr lang="en-US" smtClean="0"/>
              <a:t>‹#›</a:t>
            </a:fld>
            <a:endParaRPr lang="en-US"/>
          </a:p>
        </p:txBody>
      </p:sp>
    </p:spTree>
    <p:extLst>
      <p:ext uri="{BB962C8B-B14F-4D97-AF65-F5344CB8AC3E}">
        <p14:creationId xmlns:p14="http://schemas.microsoft.com/office/powerpoint/2010/main" val="223469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6.emf"/><Relationship Id="rId2" Type="http://schemas.openxmlformats.org/officeDocument/2006/relationships/slideLayout" Target="../slideLayouts/slideLayout15.xml"/><Relationship Id="rId16" Type="http://schemas.openxmlformats.org/officeDocument/2006/relationships/image" Target="../media/image5.tif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tif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3072-D27D-6344-2EDB-80111A7A07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7D1C3-4EF1-49D9-0373-B1B8595226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B1DF6-BFC0-EE5D-30CA-26C02417A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D6301E-6F44-471E-A371-6A2DC826E7A4}" type="datetimeFigureOut">
              <a:rPr lang="en-US" smtClean="0"/>
              <a:t>4/24/25</a:t>
            </a:fld>
            <a:endParaRPr lang="en-US"/>
          </a:p>
        </p:txBody>
      </p:sp>
      <p:sp>
        <p:nvSpPr>
          <p:cNvPr id="5" name="Footer Placeholder 4">
            <a:extLst>
              <a:ext uri="{FF2B5EF4-FFF2-40B4-BE49-F238E27FC236}">
                <a16:creationId xmlns:a16="http://schemas.microsoft.com/office/drawing/2014/main" id="{D7CB60C1-5C77-F4A4-F418-5505BB445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2A0F0E-205B-A7EA-722A-3A8BEC7BA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3C42BD-2493-49E7-B3E1-9008B165E353}" type="slidenum">
              <a:rPr lang="en-US" smtClean="0"/>
              <a:t>‹#›</a:t>
            </a:fld>
            <a:endParaRPr lang="en-US"/>
          </a:p>
        </p:txBody>
      </p:sp>
    </p:spTree>
    <p:extLst>
      <p:ext uri="{BB962C8B-B14F-4D97-AF65-F5344CB8AC3E}">
        <p14:creationId xmlns:p14="http://schemas.microsoft.com/office/powerpoint/2010/main" val="4079182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A mosaic and a palm tree&#10;&#10;Description automatically generated">
            <a:extLst>
              <a:ext uri="{FF2B5EF4-FFF2-40B4-BE49-F238E27FC236}">
                <a16:creationId xmlns:a16="http://schemas.microsoft.com/office/drawing/2014/main" id="{4E743547-6D27-5ECC-A697-1663002107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92879" y="0"/>
            <a:ext cx="4999121" cy="6858000"/>
          </a:xfrm>
          <a:prstGeom prst="rect">
            <a:avLst/>
          </a:prstGeom>
        </p:spPr>
      </p:pic>
      <p:sp>
        <p:nvSpPr>
          <p:cNvPr id="5" name="Footer Placeholder 4">
            <a:extLst>
              <a:ext uri="{FF2B5EF4-FFF2-40B4-BE49-F238E27FC236}">
                <a16:creationId xmlns:a16="http://schemas.microsoft.com/office/drawing/2014/main" id="{3DDCB562-70ED-6D41-D056-40322711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C08FC7-4357-863F-045C-03C098B9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DCE17-D6D8-8749-9749-54D66F105512}" type="slidenum">
              <a:rPr lang="en-US" smtClean="0"/>
              <a:t>‹#›</a:t>
            </a:fld>
            <a:endParaRPr lang="en-US"/>
          </a:p>
        </p:txBody>
      </p:sp>
      <p:pic>
        <p:nvPicPr>
          <p:cNvPr id="7" name="Picture 6">
            <a:extLst>
              <a:ext uri="{FF2B5EF4-FFF2-40B4-BE49-F238E27FC236}">
                <a16:creationId xmlns:a16="http://schemas.microsoft.com/office/drawing/2014/main" id="{DE0EA587-316C-8454-46D3-DB72FFEE3E85}"/>
              </a:ext>
            </a:extLst>
          </p:cNvPr>
          <p:cNvPicPr>
            <a:picLocks noChangeAspect="1"/>
          </p:cNvPicPr>
          <p:nvPr userDrawn="1"/>
        </p:nvPicPr>
        <p:blipFill rotWithShape="1">
          <a:blip r:embed="rId14">
            <a:clrChange>
              <a:clrFrom>
                <a:srgbClr val="FDFDFD"/>
              </a:clrFrom>
              <a:clrTo>
                <a:srgbClr val="FDFDFD">
                  <a:alpha val="0"/>
                </a:srgbClr>
              </a:clrTo>
            </a:clrChange>
          </a:blip>
          <a:srcRect t="-1" r="932" b="14617"/>
          <a:stretch/>
        </p:blipFill>
        <p:spPr bwMode="auto">
          <a:xfrm>
            <a:off x="3781800" y="243638"/>
            <a:ext cx="4004945" cy="32321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610DF0F-55EE-3FEB-DE05-6003ED6A2770}"/>
              </a:ext>
            </a:extLst>
          </p:cNvPr>
          <p:cNvPicPr>
            <a:picLocks noChangeAspect="1"/>
          </p:cNvPicPr>
          <p:nvPr userDrawn="1"/>
        </p:nvPicPr>
        <p:blipFill>
          <a:blip r:embed="rId15">
            <a:clrChange>
              <a:clrFrom>
                <a:srgbClr val="FDFDFD"/>
              </a:clrFrom>
              <a:clrTo>
                <a:srgbClr val="FDFDFD">
                  <a:alpha val="0"/>
                </a:srgbClr>
              </a:clrTo>
            </a:clrChange>
          </a:blip>
          <a:stretch>
            <a:fillRect/>
          </a:stretch>
        </p:blipFill>
        <p:spPr>
          <a:xfrm>
            <a:off x="4038600" y="746240"/>
            <a:ext cx="3426460" cy="386715"/>
          </a:xfrm>
          <a:prstGeom prst="rect">
            <a:avLst/>
          </a:prstGeom>
        </p:spPr>
      </p:pic>
      <p:pic>
        <p:nvPicPr>
          <p:cNvPr id="9" name="Picture 8" descr="A mosaic of a fox and a palm tree&#10;&#10;Description automatically generated">
            <a:extLst>
              <a:ext uri="{FF2B5EF4-FFF2-40B4-BE49-F238E27FC236}">
                <a16:creationId xmlns:a16="http://schemas.microsoft.com/office/drawing/2014/main" id="{D9135EA9-B3A9-6790-7782-7F2203ED02D3}"/>
              </a:ext>
            </a:extLst>
          </p:cNvPr>
          <p:cNvPicPr>
            <a:picLocks noChangeAspect="1"/>
          </p:cNvPicPr>
          <p:nvPr userDrawn="1"/>
        </p:nvPicPr>
        <p:blipFill>
          <a:blip r:embed="rId16"/>
          <a:stretch>
            <a:fillRect/>
          </a:stretch>
        </p:blipFill>
        <p:spPr>
          <a:xfrm flipH="1">
            <a:off x="10603923" y="136525"/>
            <a:ext cx="1333500" cy="1354455"/>
          </a:xfrm>
          <a:prstGeom prst="rect">
            <a:avLst/>
          </a:prstGeom>
        </p:spPr>
      </p:pic>
      <p:sp>
        <p:nvSpPr>
          <p:cNvPr id="10" name="Text Box 41">
            <a:extLst>
              <a:ext uri="{FF2B5EF4-FFF2-40B4-BE49-F238E27FC236}">
                <a16:creationId xmlns:a16="http://schemas.microsoft.com/office/drawing/2014/main" id="{D327A349-BEC8-5C70-E4E5-A8A2AAC832B6}"/>
              </a:ext>
            </a:extLst>
          </p:cNvPr>
          <p:cNvSpPr txBox="1"/>
          <p:nvPr userDrawn="1"/>
        </p:nvSpPr>
        <p:spPr>
          <a:xfrm>
            <a:off x="10646410" y="1420654"/>
            <a:ext cx="1545590" cy="320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200">
                <a:effectLst/>
                <a:latin typeface="Calibri" panose="020F0502020204030204" pitchFamily="34" charset="0"/>
                <a:ea typeface="Calibri" panose="020F0502020204030204" pitchFamily="34" charset="0"/>
                <a:cs typeface="Times New Roman" panose="02020603050405020304" pitchFamily="18" charset="0"/>
              </a:rPr>
              <a:t>www.ipcrg2026.org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2">
            <a:extLst>
              <a:ext uri="{FF2B5EF4-FFF2-40B4-BE49-F238E27FC236}">
                <a16:creationId xmlns:a16="http://schemas.microsoft.com/office/drawing/2014/main" id="{854155A7-0ACD-1404-3315-0F1CA074632C}"/>
              </a:ext>
            </a:extLst>
          </p:cNvPr>
          <p:cNvSpPr txBox="1"/>
          <p:nvPr userDrawn="1"/>
        </p:nvSpPr>
        <p:spPr>
          <a:xfrm>
            <a:off x="3581400" y="1186815"/>
            <a:ext cx="4798060" cy="6388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600" b="1" dirty="0">
                <a:effectLst/>
                <a:latin typeface="Calibri" panose="020F0502020204030204" pitchFamily="34" charset="0"/>
                <a:ea typeface="Calibri" panose="020F0502020204030204" pitchFamily="34" charset="0"/>
                <a:cs typeface="Times New Roman" panose="02020603050405020304" pitchFamily="18" charset="0"/>
              </a:rPr>
              <a:t>13th IPCRG World Conference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400" dirty="0">
                <a:effectLst/>
                <a:latin typeface="Calibri" panose="020F0502020204030204" pitchFamily="34" charset="0"/>
                <a:ea typeface="Calibri" panose="020F0502020204030204" pitchFamily="34" charset="0"/>
                <a:cs typeface="Times New Roman" panose="02020603050405020304" pitchFamily="18" charset="0"/>
              </a:rPr>
              <a:t>&amp; 1st North African Interdisciplinary Respiratory Forum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3">
            <a:extLst>
              <a:ext uri="{FF2B5EF4-FFF2-40B4-BE49-F238E27FC236}">
                <a16:creationId xmlns:a16="http://schemas.microsoft.com/office/drawing/2014/main" id="{D377B87F-7217-8B3B-78E3-8985D9AB8BC5}"/>
              </a:ext>
            </a:extLst>
          </p:cNvPr>
          <p:cNvSpPr txBox="1"/>
          <p:nvPr userDrawn="1"/>
        </p:nvSpPr>
        <p:spPr>
          <a:xfrm>
            <a:off x="2158481" y="1212215"/>
            <a:ext cx="1754851"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fr-FR" sz="1200" b="1" dirty="0">
                <a:effectLst/>
                <a:latin typeface="Calibri" panose="020F0502020204030204" pitchFamily="34" charset="0"/>
                <a:ea typeface="Calibri" panose="020F0502020204030204" pitchFamily="34" charset="0"/>
                <a:cs typeface="Times New Roman" panose="02020603050405020304" pitchFamily="18" charset="0"/>
              </a:rPr>
              <a:t>Tunis</a:t>
            </a:r>
            <a:r>
              <a:rPr lang="fr-FR" sz="1200" dirty="0">
                <a:effectLst/>
                <a:latin typeface="Calibri" panose="020F0502020204030204" pitchFamily="34" charset="0"/>
                <a:ea typeface="Calibri" panose="020F0502020204030204" pitchFamily="34" charset="0"/>
                <a:cs typeface="Times New Roman" panose="02020603050405020304" pitchFamily="18" charset="0"/>
              </a:rPr>
              <a:t>, June 11-14 2026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38">
            <a:extLst>
              <a:ext uri="{FF2B5EF4-FFF2-40B4-BE49-F238E27FC236}">
                <a16:creationId xmlns:a16="http://schemas.microsoft.com/office/drawing/2014/main" id="{00CBAA52-B22B-02D6-432C-5B54C03AFAEB}"/>
              </a:ext>
            </a:extLst>
          </p:cNvPr>
          <p:cNvSpPr txBox="1"/>
          <p:nvPr userDrawn="1"/>
        </p:nvSpPr>
        <p:spPr>
          <a:xfrm>
            <a:off x="8248015" y="1212215"/>
            <a:ext cx="1264920"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b="1">
                <a:effectLst/>
                <a:latin typeface="Calibri" panose="020F0502020204030204" pitchFamily="34" charset="0"/>
                <a:ea typeface="Calibri" panose="020F0502020204030204" pitchFamily="34" charset="0"/>
                <a:cs typeface="Times New Roman" panose="02020603050405020304" pitchFamily="18" charset="0"/>
              </a:rPr>
              <a:t>تونس</a:t>
            </a:r>
            <a:r>
              <a:rPr lang="en-GB" sz="1200">
                <a:effectLst/>
                <a:latin typeface="Calibri" panose="020F0502020204030204" pitchFamily="34" charset="0"/>
                <a:ea typeface="Calibri" panose="020F0502020204030204" pitchFamily="34" charset="0"/>
                <a:cs typeface="Times New Roman" panose="02020603050405020304" pitchFamily="18" charset="0"/>
              </a:rPr>
              <a:t>، 11-14 جوان</a:t>
            </a:r>
          </a:p>
        </p:txBody>
      </p:sp>
      <p:sp>
        <p:nvSpPr>
          <p:cNvPr id="15" name="Text Box 43">
            <a:extLst>
              <a:ext uri="{FF2B5EF4-FFF2-40B4-BE49-F238E27FC236}">
                <a16:creationId xmlns:a16="http://schemas.microsoft.com/office/drawing/2014/main" id="{11B46399-BC87-4187-6524-DCEF8F3CCE5F}"/>
              </a:ext>
            </a:extLst>
          </p:cNvPr>
          <p:cNvSpPr txBox="1"/>
          <p:nvPr userDrawn="1"/>
        </p:nvSpPr>
        <p:spPr>
          <a:xfrm>
            <a:off x="-601941" y="1488837"/>
            <a:ext cx="2606201" cy="46145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pPr>
            <a:r>
              <a:rPr lang="fr-FR" sz="1200" b="1" dirty="0">
                <a:effectLst/>
                <a:latin typeface="Calibri" panose="020F0502020204030204" pitchFamily="34" charset="0"/>
                <a:ea typeface="Calibri" panose="020F0502020204030204" pitchFamily="34" charset="0"/>
                <a:cs typeface="Times New Roman" panose="02020603050405020304" pitchFamily="18" charset="0"/>
              </a:rPr>
              <a:t>Scientific </a:t>
            </a:r>
            <a:r>
              <a:rPr lang="fr-FR" sz="1200" b="1" dirty="0" err="1">
                <a:effectLst/>
                <a:latin typeface="Calibri" panose="020F0502020204030204" pitchFamily="34" charset="0"/>
                <a:ea typeface="Calibri" panose="020F0502020204030204" pitchFamily="34" charset="0"/>
                <a:cs typeface="Times New Roman" panose="02020603050405020304" pitchFamily="18" charset="0"/>
              </a:rPr>
              <a:t>Committee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Co-chairs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Pr Habib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Ghedira</a:t>
            </a:r>
            <a:r>
              <a:rPr lang="fr-FR" sz="1100" dirty="0">
                <a:effectLst/>
                <a:latin typeface="Calibri" panose="020F0502020204030204" pitchFamily="34" charset="0"/>
                <a:ea typeface="Calibri" panose="020F0502020204030204" pitchFamily="34" charset="0"/>
                <a:cs typeface="Times New Roman" panose="02020603050405020304" pitchFamily="18" charset="0"/>
              </a:rPr>
              <a:t>, TN</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Pulmonology</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b="1" dirty="0">
                <a:effectLst/>
                <a:latin typeface="Calibri" panose="020F0502020204030204" pitchFamily="34" charset="0"/>
                <a:ea typeface="Calibri" panose="020F0502020204030204" pitchFamily="34" charset="0"/>
                <a:cs typeface="Times New Roman" panose="02020603050405020304" pitchFamily="18" charset="0"/>
              </a:rPr>
              <a:t>Ms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Sîan</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Williams</a:t>
            </a:r>
            <a:r>
              <a:rPr lang="fr-FR" sz="1100" dirty="0">
                <a:effectLst/>
                <a:latin typeface="Calibri" panose="020F0502020204030204" pitchFamily="34" charset="0"/>
                <a:ea typeface="Calibri" panose="020F0502020204030204" pitchFamily="34" charset="0"/>
                <a:cs typeface="Times New Roman" panose="02020603050405020304" pitchFamily="18" charset="0"/>
              </a:rPr>
              <a:t>, UK</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Primary</a:t>
            </a:r>
            <a:r>
              <a:rPr lang="fr-FR" sz="1100" i="1" dirty="0">
                <a:effectLst/>
                <a:latin typeface="Calibri" panose="020F0502020204030204" pitchFamily="34" charset="0"/>
                <a:ea typeface="Calibri" panose="020F0502020204030204" pitchFamily="34" charset="0"/>
                <a:cs typeface="Times New Roman" panose="02020603050405020304" pitchFamily="18" charset="0"/>
              </a:rPr>
              <a:t>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Health</a:t>
            </a:r>
            <a:r>
              <a:rPr lang="fr-FR" sz="1100" i="1" dirty="0">
                <a:effectLst/>
                <a:latin typeface="Calibri" panose="020F0502020204030204" pitchFamily="34" charset="0"/>
                <a:ea typeface="Calibri" panose="020F0502020204030204" pitchFamily="34" charset="0"/>
                <a:cs typeface="Times New Roman" panose="02020603050405020304" pitchFamily="18" charset="0"/>
              </a:rPr>
              <a:t> Care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r">
              <a:lnSpc>
                <a:spcPct val="115000"/>
              </a:lnSpc>
            </a:pP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Members</a:t>
            </a:r>
            <a:br>
              <a:rPr lang="fr-FR" sz="1100" b="1" dirty="0">
                <a:effectLst/>
                <a:latin typeface="Calibri" panose="020F0502020204030204" pitchFamily="34" charset="0"/>
                <a:ea typeface="Calibri" panose="020F0502020204030204" pitchFamily="34" charset="0"/>
                <a:cs typeface="Times New Roman" panose="02020603050405020304" pitchFamily="18" charset="0"/>
              </a:rPr>
            </a:br>
            <a:r>
              <a:rPr lang="fr-FR" sz="1100" b="1" dirty="0">
                <a:effectLst/>
                <a:latin typeface="Calibri" panose="020F0502020204030204" pitchFamily="34" charset="0"/>
                <a:ea typeface="Calibri" panose="020F0502020204030204" pitchFamily="34" charset="0"/>
                <a:cs typeface="Times New Roman" panose="02020603050405020304" pitchFamily="18" charset="0"/>
              </a:rPr>
              <a:t>Pr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Ghada</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Essam</a:t>
            </a:r>
            <a:r>
              <a:rPr lang="fr-FR" sz="1100" b="1" dirty="0">
                <a:effectLst/>
                <a:latin typeface="Calibri" panose="020F0502020204030204" pitchFamily="34" charset="0"/>
                <a:ea typeface="Calibri" panose="020F0502020204030204" pitchFamily="34" charset="0"/>
                <a:cs typeface="Times New Roman" panose="02020603050405020304" pitchFamily="18" charset="0"/>
              </a:rPr>
              <a:t>-Eddine</a:t>
            </a:r>
            <a:r>
              <a:rPr lang="fr-FR" sz="1100" dirty="0">
                <a:effectLst/>
                <a:latin typeface="Calibri" panose="020F0502020204030204" pitchFamily="34" charset="0"/>
                <a:ea typeface="Calibri" panose="020F0502020204030204" pitchFamily="34" charset="0"/>
                <a:cs typeface="Times New Roman" panose="02020603050405020304" pitchFamily="18" charset="0"/>
              </a:rPr>
              <a:t>, EG</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a:effectLst/>
                <a:latin typeface="Calibri" panose="020F0502020204030204" pitchFamily="34" charset="0"/>
                <a:ea typeface="Calibri" panose="020F0502020204030204" pitchFamily="34" charset="0"/>
                <a:cs typeface="Times New Roman" panose="02020603050405020304" pitchFamily="18" charset="0"/>
              </a:rPr>
              <a:t>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br>
              <a:rPr lang="fr-FR" sz="1100" i="1" dirty="0">
                <a:effectLst/>
                <a:latin typeface="Calibri" panose="020F0502020204030204" pitchFamily="34" charset="0"/>
                <a:ea typeface="Calibri" panose="020F0502020204030204" pitchFamily="34" charset="0"/>
                <a:cs typeface="Times New Roman" panose="02020603050405020304" pitchFamily="18" charset="0"/>
              </a:rPr>
            </a:br>
            <a:r>
              <a:rPr lang="fr-FR" sz="1100" b="1" dirty="0">
                <a:effectLst/>
                <a:latin typeface="Calibri" panose="020F0502020204030204" pitchFamily="34" charset="0"/>
                <a:ea typeface="Calibri" panose="020F0502020204030204" pitchFamily="34" charset="0"/>
                <a:cs typeface="Times New Roman" panose="02020603050405020304" pitchFamily="18" charset="0"/>
              </a:rPr>
              <a:t>Pr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Ioanna</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Tsiglianni</a:t>
            </a:r>
            <a:r>
              <a:rPr lang="fr-FR" sz="1100" dirty="0">
                <a:effectLst/>
                <a:latin typeface="Calibri" panose="020F0502020204030204" pitchFamily="34" charset="0"/>
                <a:ea typeface="Calibri" panose="020F0502020204030204" pitchFamily="34" charset="0"/>
                <a:cs typeface="Times New Roman" panose="02020603050405020304" pitchFamily="18" charset="0"/>
              </a:rPr>
              <a:t>, GR</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a:effectLst/>
                <a:latin typeface="Calibri" panose="020F0502020204030204" pitchFamily="34" charset="0"/>
                <a:ea typeface="Calibri" panose="020F0502020204030204" pitchFamily="34" charset="0"/>
                <a:cs typeface="Times New Roman" panose="02020603050405020304" pitchFamily="18" charset="0"/>
              </a:rPr>
              <a:t>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r>
              <a:rPr lang="fr-FR" sz="1100" i="1" dirty="0">
                <a:effectLst/>
                <a:latin typeface="Calibri" panose="020F0502020204030204" pitchFamily="34" charset="0"/>
                <a:ea typeface="Calibri" panose="020F0502020204030204" pitchFamily="34" charset="0"/>
                <a:cs typeface="Times New Roman" panose="02020603050405020304" pitchFamily="18" charset="0"/>
              </a:rPr>
              <a:t> &amp; Public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Health</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b="1" dirty="0">
                <a:effectLst/>
                <a:latin typeface="Calibri" panose="020F0502020204030204" pitchFamily="34" charset="0"/>
                <a:ea typeface="Calibri" panose="020F0502020204030204" pitchFamily="34" charset="0"/>
                <a:cs typeface="Times New Roman" panose="02020603050405020304" pitchFamily="18" charset="0"/>
              </a:rPr>
              <a:t>Dr Mar Martinez</a:t>
            </a:r>
            <a:r>
              <a:rPr lang="fr-FR" sz="1100" dirty="0">
                <a:effectLst/>
                <a:latin typeface="Calibri" panose="020F0502020204030204" pitchFamily="34" charset="0"/>
                <a:ea typeface="Calibri" panose="020F0502020204030204" pitchFamily="34" charset="0"/>
                <a:cs typeface="Times New Roman" panose="02020603050405020304" pitchFamily="18" charset="0"/>
              </a:rPr>
              <a:t>, ES</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a:effectLst/>
                <a:latin typeface="Calibri" panose="020F0502020204030204" pitchFamily="34" charset="0"/>
                <a:ea typeface="Calibri" panose="020F0502020204030204" pitchFamily="34" charset="0"/>
                <a:cs typeface="Times New Roman" panose="02020603050405020304" pitchFamily="18" charset="0"/>
              </a:rPr>
              <a:t>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Pr Mounia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Serraj</a:t>
            </a:r>
            <a:r>
              <a:rPr lang="fr-FR" sz="1100" dirty="0">
                <a:effectLst/>
                <a:latin typeface="Calibri" panose="020F0502020204030204" pitchFamily="34" charset="0"/>
                <a:ea typeface="Calibri" panose="020F0502020204030204" pitchFamily="34" charset="0"/>
                <a:cs typeface="Times New Roman" panose="02020603050405020304" pitchFamily="18" charset="0"/>
              </a:rPr>
              <a:t>, MA</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Pulmonology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Pr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Samya</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Taghit</a:t>
            </a:r>
            <a:r>
              <a:rPr lang="fr-FR" sz="1100" dirty="0">
                <a:effectLst/>
                <a:latin typeface="Calibri" panose="020F0502020204030204" pitchFamily="34" charset="0"/>
                <a:ea typeface="Calibri" panose="020F0502020204030204" pitchFamily="34" charset="0"/>
                <a:cs typeface="Times New Roman" panose="02020603050405020304" pitchFamily="18" charset="0"/>
              </a:rPr>
              <a:t>, DZ</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Pulmonology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Pr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Syrine</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Belakhal</a:t>
            </a:r>
            <a:r>
              <a:rPr lang="fr-FR" sz="1100" dirty="0">
                <a:effectLst/>
                <a:latin typeface="Calibri" panose="020F0502020204030204" pitchFamily="34" charset="0"/>
                <a:ea typeface="Calibri" panose="020F0502020204030204" pitchFamily="34" charset="0"/>
                <a:cs typeface="Times New Roman" panose="02020603050405020304" pitchFamily="18" charset="0"/>
              </a:rPr>
              <a:t>, TN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Internal</a:t>
            </a:r>
            <a:r>
              <a:rPr lang="fr-FR" sz="1100" i="1" dirty="0">
                <a:effectLst/>
                <a:latin typeface="Calibri" panose="020F0502020204030204" pitchFamily="34" charset="0"/>
                <a:ea typeface="Calibri" panose="020F0502020204030204" pitchFamily="34" charset="0"/>
                <a:cs typeface="Times New Roman" panose="02020603050405020304" pitchFamily="18" charset="0"/>
              </a:rPr>
              <a:t> &amp; 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Abstract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Subcommittee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Dr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Awatef</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Chadi</a:t>
            </a:r>
            <a:r>
              <a:rPr lang="fr-FR" sz="1100" dirty="0">
                <a:effectLst/>
                <a:latin typeface="Calibri" panose="020F0502020204030204" pitchFamily="34" charset="0"/>
                <a:ea typeface="Calibri" panose="020F0502020204030204" pitchFamily="34" charset="0"/>
                <a:cs typeface="Times New Roman" panose="02020603050405020304" pitchFamily="18" charset="0"/>
              </a:rPr>
              <a:t>, TN</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a:effectLst/>
                <a:latin typeface="Calibri" panose="020F0502020204030204" pitchFamily="34" charset="0"/>
                <a:ea typeface="Calibri" panose="020F0502020204030204" pitchFamily="34" charset="0"/>
                <a:cs typeface="Times New Roman" panose="02020603050405020304" pitchFamily="18" charset="0"/>
              </a:rPr>
              <a:t>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Dr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Oumnya</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Atef</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b="1" dirty="0">
                <a:effectLst/>
                <a:latin typeface="Calibri" panose="020F0502020204030204" pitchFamily="34" charset="0"/>
                <a:ea typeface="Calibri" panose="020F0502020204030204" pitchFamily="34" charset="0"/>
                <a:cs typeface="Times New Roman" panose="02020603050405020304" pitchFamily="18" charset="0"/>
              </a:rPr>
              <a:t>Mahmoud</a:t>
            </a:r>
            <a:r>
              <a:rPr lang="fr-FR" sz="1100" dirty="0">
                <a:effectLst/>
                <a:latin typeface="Calibri" panose="020F0502020204030204" pitchFamily="34" charset="0"/>
                <a:ea typeface="Calibri" panose="020F0502020204030204" pitchFamily="34" charset="0"/>
                <a:cs typeface="Times New Roman" panose="02020603050405020304" pitchFamily="18" charset="0"/>
              </a:rPr>
              <a:t>, EG </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i="1" dirty="0">
                <a:effectLst/>
                <a:latin typeface="Calibri" panose="020F0502020204030204" pitchFamily="34" charset="0"/>
                <a:ea typeface="Calibri" panose="020F0502020204030204" pitchFamily="34" charset="0"/>
                <a:cs typeface="Times New Roman" panose="02020603050405020304" pitchFamily="18" charset="0"/>
              </a:rPr>
              <a:t>Family </a:t>
            </a:r>
            <a:r>
              <a:rPr lang="fr-FR" sz="1100" i="1" dirty="0" err="1">
                <a:effectLst/>
                <a:latin typeface="Calibri" panose="020F0502020204030204" pitchFamily="34" charset="0"/>
                <a:ea typeface="Calibri" panose="020F0502020204030204" pitchFamily="34" charset="0"/>
                <a:cs typeface="Times New Roman" panose="02020603050405020304" pitchFamily="18" charset="0"/>
              </a:rPr>
              <a:t>Medicine</a:t>
            </a:r>
            <a:br>
              <a:rPr lang="fr-FR" sz="1100" i="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fr-FR" sz="1100" u="sng"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2">
            <a:extLst>
              <a:ext uri="{FF2B5EF4-FFF2-40B4-BE49-F238E27FC236}">
                <a16:creationId xmlns:a16="http://schemas.microsoft.com/office/drawing/2014/main" id="{84487543-D87E-A983-751E-0897224FB4D1}"/>
              </a:ext>
            </a:extLst>
          </p:cNvPr>
          <p:cNvSpPr>
            <a:spLocks noChangeArrowheads="1"/>
          </p:cNvSpPr>
          <p:nvPr userDrawn="1"/>
        </p:nvSpPr>
        <p:spPr bwMode="auto">
          <a:xfrm>
            <a:off x="1880278" y="1296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4291ED0E-4502-91CA-CDF0-7216383BD6F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54577" y="129655"/>
            <a:ext cx="1333500" cy="966107"/>
          </a:xfrm>
          <a:prstGeom prst="rect">
            <a:avLst/>
          </a:prstGeom>
        </p:spPr>
      </p:pic>
    </p:spTree>
    <p:extLst>
      <p:ext uri="{BB962C8B-B14F-4D97-AF65-F5344CB8AC3E}">
        <p14:creationId xmlns:p14="http://schemas.microsoft.com/office/powerpoint/2010/main" val="232956598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mosaic and a palm tree&#10;&#10;Description automatically generated">
            <a:extLst>
              <a:ext uri="{FF2B5EF4-FFF2-40B4-BE49-F238E27FC236}">
                <a16:creationId xmlns:a16="http://schemas.microsoft.com/office/drawing/2014/main" id="{51EEE949-308B-CF22-29B4-9B45F1BF012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99660" y="0"/>
            <a:ext cx="4999121" cy="6858000"/>
          </a:xfrm>
          <a:prstGeom prst="rect">
            <a:avLst/>
          </a:prstGeom>
        </p:spPr>
      </p:pic>
      <p:sp>
        <p:nvSpPr>
          <p:cNvPr id="5" name="Footer Placeholder 4">
            <a:extLst>
              <a:ext uri="{FF2B5EF4-FFF2-40B4-BE49-F238E27FC236}">
                <a16:creationId xmlns:a16="http://schemas.microsoft.com/office/drawing/2014/main" id="{3DDCB562-70ED-6D41-D056-40322711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C08FC7-4357-863F-045C-03C098B9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DCE17-D6D8-8749-9749-54D66F105512}" type="slidenum">
              <a:rPr lang="en-US" smtClean="0"/>
              <a:t>‹#›</a:t>
            </a:fld>
            <a:endParaRPr lang="en-US"/>
          </a:p>
        </p:txBody>
      </p:sp>
      <p:pic>
        <p:nvPicPr>
          <p:cNvPr id="9" name="Picture 8" descr="A mosaic of a fox and a palm tree&#10;&#10;Description automatically generated">
            <a:extLst>
              <a:ext uri="{FF2B5EF4-FFF2-40B4-BE49-F238E27FC236}">
                <a16:creationId xmlns:a16="http://schemas.microsoft.com/office/drawing/2014/main" id="{D9135EA9-B3A9-6790-7782-7F2203ED02D3}"/>
              </a:ext>
            </a:extLst>
          </p:cNvPr>
          <p:cNvPicPr>
            <a:picLocks noChangeAspect="1"/>
          </p:cNvPicPr>
          <p:nvPr userDrawn="1"/>
        </p:nvPicPr>
        <p:blipFill>
          <a:blip r:embed="rId14"/>
          <a:stretch>
            <a:fillRect/>
          </a:stretch>
        </p:blipFill>
        <p:spPr>
          <a:xfrm flipH="1">
            <a:off x="254577" y="5064845"/>
            <a:ext cx="1333500" cy="1354455"/>
          </a:xfrm>
          <a:prstGeom prst="rect">
            <a:avLst/>
          </a:prstGeom>
        </p:spPr>
      </p:pic>
      <p:sp>
        <p:nvSpPr>
          <p:cNvPr id="10" name="Text Box 41">
            <a:extLst>
              <a:ext uri="{FF2B5EF4-FFF2-40B4-BE49-F238E27FC236}">
                <a16:creationId xmlns:a16="http://schemas.microsoft.com/office/drawing/2014/main" id="{D327A349-BEC8-5C70-E4E5-A8A2AAC832B6}"/>
              </a:ext>
            </a:extLst>
          </p:cNvPr>
          <p:cNvSpPr txBox="1"/>
          <p:nvPr userDrawn="1"/>
        </p:nvSpPr>
        <p:spPr>
          <a:xfrm>
            <a:off x="254577" y="6561455"/>
            <a:ext cx="1545590" cy="320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200" dirty="0">
                <a:effectLst/>
                <a:latin typeface="Calibri" panose="020F0502020204030204" pitchFamily="34" charset="0"/>
                <a:ea typeface="Calibri" panose="020F0502020204030204" pitchFamily="34" charset="0"/>
                <a:cs typeface="Times New Roman" panose="02020603050405020304" pitchFamily="18" charset="0"/>
              </a:rPr>
              <a:t>www.ipcrg2026.org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2">
            <a:extLst>
              <a:ext uri="{FF2B5EF4-FFF2-40B4-BE49-F238E27FC236}">
                <a16:creationId xmlns:a16="http://schemas.microsoft.com/office/drawing/2014/main" id="{84487543-D87E-A983-751E-0897224FB4D1}"/>
              </a:ext>
            </a:extLst>
          </p:cNvPr>
          <p:cNvSpPr>
            <a:spLocks noChangeArrowheads="1"/>
          </p:cNvSpPr>
          <p:nvPr userDrawn="1"/>
        </p:nvSpPr>
        <p:spPr bwMode="auto">
          <a:xfrm>
            <a:off x="1880278" y="1296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C77C4C18-9572-53F9-B069-9486B4F891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4577" y="129655"/>
            <a:ext cx="1333500" cy="966107"/>
          </a:xfrm>
          <a:prstGeom prst="rect">
            <a:avLst/>
          </a:prstGeom>
        </p:spPr>
      </p:pic>
    </p:spTree>
    <p:extLst>
      <p:ext uri="{BB962C8B-B14F-4D97-AF65-F5344CB8AC3E}">
        <p14:creationId xmlns:p14="http://schemas.microsoft.com/office/powerpoint/2010/main" val="31258337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pcrg.org/resources/search-resources/prioritising-primary-care-respiratory-research-needs-results-from-the-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4/relationships/chartEx" Target="../charts/chartEx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hyperlink" Target="http://www.mapchart.ne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78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DF49BE-DAF1-4558-8908-1974E17961E5}"/>
              </a:ext>
            </a:extLst>
          </p:cNvPr>
          <p:cNvSpPr>
            <a:spLocks noGrp="1"/>
          </p:cNvSpPr>
          <p:nvPr>
            <p:ph idx="1"/>
          </p:nvPr>
        </p:nvSpPr>
        <p:spPr>
          <a:xfrm>
            <a:off x="257391" y="1852663"/>
            <a:ext cx="3417381" cy="1179512"/>
          </a:xfrm>
        </p:spPr>
        <p:txBody>
          <a:bodyPr>
            <a:normAutofit/>
          </a:bodyPr>
          <a:lstStyle/>
          <a:p>
            <a:pPr marL="0" indent="0">
              <a:buNone/>
            </a:pPr>
            <a:r>
              <a:rPr lang="en-GB" sz="2400" b="1" dirty="0"/>
              <a:t>Final research questions by topic (%)</a:t>
            </a:r>
          </a:p>
        </p:txBody>
      </p:sp>
      <p:sp>
        <p:nvSpPr>
          <p:cNvPr id="2" name="Rectangle 1">
            <a:extLst>
              <a:ext uri="{FF2B5EF4-FFF2-40B4-BE49-F238E27FC236}">
                <a16:creationId xmlns:a16="http://schemas.microsoft.com/office/drawing/2014/main" id="{EFE34E95-51D0-4CA6-B707-22B31632F9FC}"/>
              </a:ext>
            </a:extLst>
          </p:cNvPr>
          <p:cNvSpPr/>
          <p:nvPr/>
        </p:nvSpPr>
        <p:spPr>
          <a:xfrm>
            <a:off x="257391" y="3276600"/>
            <a:ext cx="3132240" cy="2308324"/>
          </a:xfrm>
          <a:prstGeom prst="rect">
            <a:avLst/>
          </a:prstGeom>
        </p:spPr>
        <p:txBody>
          <a:bodyPr wrap="square">
            <a:spAutoFit/>
          </a:bodyPr>
          <a:lstStyle/>
          <a:p>
            <a:r>
              <a:rPr lang="en-GB" sz="2400" dirty="0"/>
              <a:t>The most frequent questions were related to COPD management and asthma self-management</a:t>
            </a:r>
          </a:p>
        </p:txBody>
      </p:sp>
      <p:pic>
        <p:nvPicPr>
          <p:cNvPr id="6" name="Picture 5">
            <a:extLst>
              <a:ext uri="{FF2B5EF4-FFF2-40B4-BE49-F238E27FC236}">
                <a16:creationId xmlns:a16="http://schemas.microsoft.com/office/drawing/2014/main" id="{929B62B7-9036-3444-8A2C-FDB1137CC3E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0807" t="8990" r="21612" b="25825"/>
          <a:stretch/>
        </p:blipFill>
        <p:spPr>
          <a:xfrm>
            <a:off x="5832557" y="0"/>
            <a:ext cx="6440724" cy="6907181"/>
          </a:xfrm>
          <a:prstGeom prst="rect">
            <a:avLst/>
          </a:prstGeom>
        </p:spPr>
      </p:pic>
    </p:spTree>
    <p:extLst>
      <p:ext uri="{BB962C8B-B14F-4D97-AF65-F5344CB8AC3E}">
        <p14:creationId xmlns:p14="http://schemas.microsoft.com/office/powerpoint/2010/main" val="1279811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E69738-A181-C291-FBBE-9C0EDCF8733E}"/>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l="7941" t="8588" r="6177" b="25740"/>
          <a:stretch/>
        </p:blipFill>
        <p:spPr>
          <a:xfrm>
            <a:off x="3076831" y="152400"/>
            <a:ext cx="8360266" cy="6024563"/>
          </a:xfrm>
          <a:prstGeom prst="rect">
            <a:avLst/>
          </a:prstGeom>
        </p:spPr>
      </p:pic>
    </p:spTree>
    <p:extLst>
      <p:ext uri="{BB962C8B-B14F-4D97-AF65-F5344CB8AC3E}">
        <p14:creationId xmlns:p14="http://schemas.microsoft.com/office/powerpoint/2010/main" val="184415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A02E-F918-44B0-A570-75923890CAE8}"/>
              </a:ext>
            </a:extLst>
          </p:cNvPr>
          <p:cNvSpPr>
            <a:spLocks noGrp="1"/>
          </p:cNvSpPr>
          <p:nvPr>
            <p:ph type="title"/>
          </p:nvPr>
        </p:nvSpPr>
        <p:spPr>
          <a:xfrm>
            <a:off x="682413" y="0"/>
            <a:ext cx="8987036" cy="1344886"/>
          </a:xfrm>
        </p:spPr>
        <p:txBody>
          <a:bodyPr>
            <a:normAutofit/>
          </a:bodyPr>
          <a:lstStyle/>
          <a:p>
            <a:r>
              <a:rPr lang="en-BE" sz="2667" kern="1200" dirty="0">
                <a:solidFill>
                  <a:schemeClr val="tx1"/>
                </a:solidFill>
                <a:latin typeface="+mn-lt"/>
                <a:ea typeface="+mn-ea"/>
                <a:cs typeface="+mn-cs"/>
              </a:rPr>
              <a:t>49 </a:t>
            </a:r>
            <a:r>
              <a:rPr lang="en-GB" sz="2667" kern="1200" dirty="0">
                <a:solidFill>
                  <a:schemeClr val="tx1"/>
                </a:solidFill>
                <a:latin typeface="+mn-lt"/>
                <a:ea typeface="+mn-ea"/>
                <a:cs typeface="+mn-cs"/>
              </a:rPr>
              <a:t>questions </a:t>
            </a:r>
            <a:r>
              <a:rPr lang="en-BE" sz="2667" kern="1200" dirty="0">
                <a:solidFill>
                  <a:schemeClr val="tx1"/>
                </a:solidFill>
                <a:latin typeface="+mn-lt"/>
                <a:ea typeface="+mn-ea"/>
                <a:cs typeface="+mn-cs"/>
              </a:rPr>
              <a:t>reached 80% consensus for importance</a:t>
            </a:r>
            <a:r>
              <a:rPr lang="en-GB" sz="2667" kern="1200" dirty="0">
                <a:solidFill>
                  <a:schemeClr val="tx1"/>
                </a:solidFill>
                <a:latin typeface="+mn-lt"/>
                <a:ea typeface="+mn-ea"/>
                <a:cs typeface="+mn-cs"/>
              </a:rPr>
              <a:t> after e-Delphi rating stages </a:t>
            </a:r>
            <a:r>
              <a:rPr lang="en-GB" sz="2667" dirty="0">
                <a:solidFill>
                  <a:srgbClr val="002060"/>
                </a:solidFill>
              </a:rPr>
              <a:t>Top 10 ranked questions</a:t>
            </a:r>
            <a:endParaRPr lang="en-GB" dirty="0">
              <a:solidFill>
                <a:srgbClr val="002060"/>
              </a:solidFill>
            </a:endParaRPr>
          </a:p>
        </p:txBody>
      </p:sp>
      <p:graphicFrame>
        <p:nvGraphicFramePr>
          <p:cNvPr id="4" name="Content Placeholder 3">
            <a:extLst>
              <a:ext uri="{FF2B5EF4-FFF2-40B4-BE49-F238E27FC236}">
                <a16:creationId xmlns:a16="http://schemas.microsoft.com/office/drawing/2014/main" id="{BF31FDA1-BA95-43C6-8135-56D9C2CE4E66}"/>
              </a:ext>
            </a:extLst>
          </p:cNvPr>
          <p:cNvGraphicFramePr>
            <a:graphicFrameLocks noGrp="1"/>
          </p:cNvGraphicFramePr>
          <p:nvPr>
            <p:ph idx="1"/>
            <p:extLst>
              <p:ext uri="{D42A27DB-BD31-4B8C-83A1-F6EECF244321}">
                <p14:modId xmlns:p14="http://schemas.microsoft.com/office/powerpoint/2010/main" val="2453974150"/>
              </p:ext>
            </p:extLst>
          </p:nvPr>
        </p:nvGraphicFramePr>
        <p:xfrm>
          <a:off x="325121" y="1134535"/>
          <a:ext cx="11615088" cy="4809064"/>
        </p:xfrm>
        <a:graphic>
          <a:graphicData uri="http://schemas.openxmlformats.org/drawingml/2006/table">
            <a:tbl>
              <a:tblPr firstRow="1" firstCol="1" bandRow="1">
                <a:tableStyleId>{3B4B98B0-60AC-42C2-AFA5-B58CD77FA1E5}</a:tableStyleId>
              </a:tblPr>
              <a:tblGrid>
                <a:gridCol w="10019167">
                  <a:extLst>
                    <a:ext uri="{9D8B030D-6E8A-4147-A177-3AD203B41FA5}">
                      <a16:colId xmlns:a16="http://schemas.microsoft.com/office/drawing/2014/main" val="114846746"/>
                    </a:ext>
                  </a:extLst>
                </a:gridCol>
                <a:gridCol w="1595921">
                  <a:extLst>
                    <a:ext uri="{9D8B030D-6E8A-4147-A177-3AD203B41FA5}">
                      <a16:colId xmlns:a16="http://schemas.microsoft.com/office/drawing/2014/main" val="756103819"/>
                    </a:ext>
                  </a:extLst>
                </a:gridCol>
              </a:tblGrid>
              <a:tr h="337568">
                <a:tc>
                  <a:txBody>
                    <a:bodyPr/>
                    <a:lstStyle/>
                    <a:p>
                      <a:pPr algn="ctr">
                        <a:lnSpc>
                          <a:spcPct val="115000"/>
                        </a:lnSpc>
                        <a:spcAft>
                          <a:spcPts val="200"/>
                        </a:spcAft>
                      </a:pPr>
                      <a:r>
                        <a:rPr lang="en-GB" sz="1600" b="1" dirty="0">
                          <a:solidFill>
                            <a:schemeClr val="accent5">
                              <a:lumMod val="25000"/>
                            </a:schemeClr>
                          </a:solidFill>
                          <a:effectLst/>
                        </a:rPr>
                        <a:t>Question</a:t>
                      </a:r>
                    </a:p>
                  </a:txBody>
                  <a:tcPr marL="31395" marR="31395" marT="0" marB="0"/>
                </a:tc>
                <a:tc>
                  <a:txBody>
                    <a:bodyPr/>
                    <a:lstStyle/>
                    <a:p>
                      <a:pPr algn="ctr">
                        <a:lnSpc>
                          <a:spcPct val="115000"/>
                        </a:lnSpc>
                        <a:spcAft>
                          <a:spcPts val="200"/>
                        </a:spcAft>
                      </a:pPr>
                      <a:r>
                        <a:rPr lang="en-GB" sz="1600" b="1" dirty="0">
                          <a:solidFill>
                            <a:schemeClr val="accent5">
                              <a:lumMod val="25000"/>
                            </a:schemeClr>
                          </a:solidFill>
                          <a:effectLst/>
                        </a:rPr>
                        <a:t>Consensus</a:t>
                      </a:r>
                      <a:endParaRPr lang="en-BE" sz="1600" b="1"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897693086"/>
                  </a:ext>
                </a:extLst>
              </a:tr>
              <a:tr h="337792">
                <a:tc>
                  <a:txBody>
                    <a:bodyPr/>
                    <a:lstStyle/>
                    <a:p>
                      <a:pPr>
                        <a:lnSpc>
                          <a:spcPct val="115000"/>
                        </a:lnSpc>
                        <a:spcAft>
                          <a:spcPts val="200"/>
                        </a:spcAft>
                      </a:pPr>
                      <a:r>
                        <a:rPr lang="en-GB" sz="1600" b="0" dirty="0">
                          <a:solidFill>
                            <a:schemeClr val="accent5">
                              <a:lumMod val="25000"/>
                            </a:schemeClr>
                          </a:solidFill>
                          <a:effectLst/>
                        </a:rPr>
                        <a:t>What is the best way to </a:t>
                      </a:r>
                      <a:r>
                        <a:rPr lang="en-GB" sz="1600" b="1" dirty="0">
                          <a:solidFill>
                            <a:schemeClr val="accent5">
                              <a:lumMod val="25000"/>
                            </a:schemeClr>
                          </a:solidFill>
                          <a:effectLst/>
                        </a:rPr>
                        <a:t>manage</a:t>
                      </a:r>
                      <a:r>
                        <a:rPr lang="en-GB" sz="1600" b="0" dirty="0">
                          <a:solidFill>
                            <a:schemeClr val="accent5">
                              <a:lumMod val="25000"/>
                            </a:schemeClr>
                          </a:solidFill>
                          <a:effectLst/>
                        </a:rPr>
                        <a:t> chronic/ persistent </a:t>
                      </a:r>
                      <a:r>
                        <a:rPr lang="en-GB" sz="1600" b="1" dirty="0">
                          <a:solidFill>
                            <a:schemeClr val="accent5">
                              <a:lumMod val="25000"/>
                            </a:schemeClr>
                          </a:solidFill>
                          <a:effectLst/>
                        </a:rPr>
                        <a:t>cough</a:t>
                      </a:r>
                      <a:r>
                        <a:rPr lang="en-GB" sz="1600" b="0" dirty="0">
                          <a:solidFill>
                            <a:schemeClr val="accent5">
                              <a:lumMod val="25000"/>
                            </a:schemeClr>
                          </a:solidFill>
                          <a:effectLst/>
                        </a:rPr>
                        <a:t> in primary care?</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100%</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1630139856"/>
                  </a:ext>
                </a:extLst>
              </a:tr>
              <a:tr h="302120">
                <a:tc>
                  <a:txBody>
                    <a:bodyPr/>
                    <a:lstStyle/>
                    <a:p>
                      <a:pPr>
                        <a:lnSpc>
                          <a:spcPct val="115000"/>
                        </a:lnSpc>
                        <a:spcAft>
                          <a:spcPts val="200"/>
                        </a:spcAft>
                      </a:pPr>
                      <a:r>
                        <a:rPr lang="en-GB" sz="1600" b="0" dirty="0">
                          <a:solidFill>
                            <a:schemeClr val="accent5">
                              <a:lumMod val="25000"/>
                            </a:schemeClr>
                          </a:solidFill>
                          <a:effectLst/>
                        </a:rPr>
                        <a:t>What are the best ways to monitor </a:t>
                      </a:r>
                      <a:r>
                        <a:rPr lang="en-GB" sz="1600" b="1" dirty="0">
                          <a:solidFill>
                            <a:schemeClr val="accent5">
                              <a:lumMod val="25000"/>
                            </a:schemeClr>
                          </a:solidFill>
                          <a:effectLst/>
                        </a:rPr>
                        <a:t>asthma</a:t>
                      </a:r>
                      <a:r>
                        <a:rPr lang="en-GB" sz="1600" b="0" dirty="0">
                          <a:solidFill>
                            <a:schemeClr val="accent5">
                              <a:lumMod val="25000"/>
                            </a:schemeClr>
                          </a:solidFill>
                          <a:effectLst/>
                        </a:rPr>
                        <a:t> in primary care?</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100%</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46475363"/>
                  </a:ext>
                </a:extLst>
              </a:tr>
              <a:tr h="456967">
                <a:tc>
                  <a:txBody>
                    <a:bodyPr/>
                    <a:lstStyle/>
                    <a:p>
                      <a:pPr>
                        <a:lnSpc>
                          <a:spcPct val="115000"/>
                        </a:lnSpc>
                        <a:spcAft>
                          <a:spcPts val="200"/>
                        </a:spcAft>
                      </a:pPr>
                      <a:r>
                        <a:rPr lang="en-GB" sz="1600" b="0" dirty="0">
                          <a:solidFill>
                            <a:schemeClr val="accent5">
                              <a:lumMod val="25000"/>
                            </a:schemeClr>
                          </a:solidFill>
                          <a:effectLst/>
                        </a:rPr>
                        <a:t>What steps could be taken to </a:t>
                      </a:r>
                      <a:r>
                        <a:rPr lang="en-GB" sz="1600" b="1" dirty="0">
                          <a:solidFill>
                            <a:schemeClr val="accent5">
                              <a:lumMod val="25000"/>
                            </a:schemeClr>
                          </a:solidFill>
                          <a:effectLst/>
                        </a:rPr>
                        <a:t>prevent exacerbations and progression </a:t>
                      </a:r>
                      <a:r>
                        <a:rPr lang="en-GB" sz="1600" b="0" dirty="0">
                          <a:solidFill>
                            <a:schemeClr val="accent5">
                              <a:lumMod val="25000"/>
                            </a:schemeClr>
                          </a:solidFill>
                          <a:effectLst/>
                        </a:rPr>
                        <a:t>of </a:t>
                      </a:r>
                      <a:r>
                        <a:rPr lang="en-GB" sz="1600" b="1" dirty="0">
                          <a:solidFill>
                            <a:schemeClr val="accent5">
                              <a:lumMod val="25000"/>
                            </a:schemeClr>
                          </a:solidFill>
                          <a:effectLst/>
                        </a:rPr>
                        <a:t>asthma</a:t>
                      </a:r>
                      <a:r>
                        <a:rPr lang="en-GB" sz="1600" b="0" dirty="0">
                          <a:solidFill>
                            <a:schemeClr val="accent5">
                              <a:lumMod val="25000"/>
                            </a:schemeClr>
                          </a:solidFill>
                          <a:effectLst/>
                        </a:rPr>
                        <a:t>?</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97.1%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352420138"/>
                  </a:ext>
                </a:extLst>
              </a:tr>
              <a:tr h="551082">
                <a:tc>
                  <a:txBody>
                    <a:bodyPr/>
                    <a:lstStyle/>
                    <a:p>
                      <a:pPr>
                        <a:lnSpc>
                          <a:spcPct val="115000"/>
                        </a:lnSpc>
                        <a:spcAft>
                          <a:spcPts val="200"/>
                        </a:spcAft>
                      </a:pPr>
                      <a:r>
                        <a:rPr lang="en-GB" sz="1600" b="0" dirty="0">
                          <a:solidFill>
                            <a:schemeClr val="accent5">
                              <a:lumMod val="25000"/>
                            </a:schemeClr>
                          </a:solidFill>
                          <a:effectLst/>
                        </a:rPr>
                        <a:t>How can brief advice be better used to increase motivation to </a:t>
                      </a:r>
                      <a:r>
                        <a:rPr lang="en-GB" sz="1600" b="1" dirty="0">
                          <a:solidFill>
                            <a:schemeClr val="accent5">
                              <a:lumMod val="25000"/>
                            </a:schemeClr>
                          </a:solidFill>
                          <a:effectLst/>
                        </a:rPr>
                        <a:t>quit tobacco </a:t>
                      </a:r>
                      <a:r>
                        <a:rPr lang="en-GB" sz="1600" b="0" dirty="0">
                          <a:solidFill>
                            <a:schemeClr val="accent5">
                              <a:lumMod val="25000"/>
                            </a:schemeClr>
                          </a:solidFill>
                          <a:effectLst/>
                        </a:rPr>
                        <a:t>use, and what elements are most efficient for a busy primary care practitioner?</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97.1%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1970620608"/>
                  </a:ext>
                </a:extLst>
              </a:tr>
              <a:tr h="551082">
                <a:tc>
                  <a:txBody>
                    <a:bodyPr/>
                    <a:lstStyle/>
                    <a:p>
                      <a:pPr>
                        <a:lnSpc>
                          <a:spcPct val="115000"/>
                        </a:lnSpc>
                        <a:spcAft>
                          <a:spcPts val="200"/>
                        </a:spcAft>
                      </a:pPr>
                      <a:r>
                        <a:rPr lang="en-GB" sz="1600" b="0" dirty="0">
                          <a:solidFill>
                            <a:schemeClr val="accent5">
                              <a:lumMod val="25000"/>
                            </a:schemeClr>
                          </a:solidFill>
                          <a:effectLst/>
                        </a:rPr>
                        <a:t>How should we best </a:t>
                      </a:r>
                      <a:r>
                        <a:rPr lang="en-GB" sz="1600" b="1" dirty="0">
                          <a:solidFill>
                            <a:schemeClr val="accent5">
                              <a:lumMod val="25000"/>
                            </a:schemeClr>
                          </a:solidFill>
                          <a:effectLst/>
                        </a:rPr>
                        <a:t>manage COPD </a:t>
                      </a:r>
                      <a:r>
                        <a:rPr lang="en-GB" sz="1600" b="0" dirty="0">
                          <a:solidFill>
                            <a:schemeClr val="accent5">
                              <a:lumMod val="25000"/>
                            </a:schemeClr>
                          </a:solidFill>
                          <a:effectLst/>
                        </a:rPr>
                        <a:t>in patients with cardiovascular diseases, arrhythmias and uncontrolled hypertension?</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97%</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4190619127"/>
                  </a:ext>
                </a:extLst>
              </a:tr>
              <a:tr h="551082">
                <a:tc>
                  <a:txBody>
                    <a:bodyPr/>
                    <a:lstStyle/>
                    <a:p>
                      <a:pPr>
                        <a:lnSpc>
                          <a:spcPct val="115000"/>
                        </a:lnSpc>
                        <a:spcAft>
                          <a:spcPts val="200"/>
                        </a:spcAft>
                      </a:pPr>
                      <a:r>
                        <a:rPr lang="en-GB" sz="1600" b="0" dirty="0">
                          <a:solidFill>
                            <a:schemeClr val="accent5">
                              <a:lumMod val="25000"/>
                            </a:schemeClr>
                          </a:solidFill>
                          <a:effectLst/>
                        </a:rPr>
                        <a:t>What are the most effective </a:t>
                      </a:r>
                      <a:r>
                        <a:rPr lang="en-GB" sz="1600" b="1" dirty="0">
                          <a:solidFill>
                            <a:schemeClr val="accent5">
                              <a:lumMod val="25000"/>
                            </a:schemeClr>
                          </a:solidFill>
                          <a:effectLst/>
                        </a:rPr>
                        <a:t>strategies</a:t>
                      </a:r>
                      <a:r>
                        <a:rPr lang="en-GB" sz="1600" b="0" dirty="0">
                          <a:solidFill>
                            <a:schemeClr val="accent5">
                              <a:lumMod val="25000"/>
                            </a:schemeClr>
                          </a:solidFill>
                          <a:effectLst/>
                        </a:rPr>
                        <a:t> for ensuring sustained </a:t>
                      </a:r>
                      <a:r>
                        <a:rPr lang="en-GB" sz="1600" b="1" dirty="0">
                          <a:solidFill>
                            <a:schemeClr val="accent5">
                              <a:lumMod val="25000"/>
                            </a:schemeClr>
                          </a:solidFill>
                          <a:effectLst/>
                        </a:rPr>
                        <a:t>good inhaler techniques </a:t>
                      </a:r>
                      <a:r>
                        <a:rPr lang="en-GB" sz="1600" b="0" dirty="0">
                          <a:solidFill>
                            <a:schemeClr val="accent5">
                              <a:lumMod val="25000"/>
                            </a:schemeClr>
                          </a:solidFill>
                          <a:effectLst/>
                        </a:rPr>
                        <a:t>among </a:t>
                      </a:r>
                      <a:r>
                        <a:rPr lang="en-GB" sz="1600" b="1" dirty="0">
                          <a:solidFill>
                            <a:schemeClr val="accent5">
                              <a:lumMod val="25000"/>
                            </a:schemeClr>
                          </a:solidFill>
                          <a:effectLst/>
                        </a:rPr>
                        <a:t>asthma</a:t>
                      </a:r>
                      <a:r>
                        <a:rPr lang="en-GB" sz="1600" b="0" dirty="0">
                          <a:solidFill>
                            <a:schemeClr val="accent5">
                              <a:lumMod val="25000"/>
                            </a:schemeClr>
                          </a:solidFill>
                          <a:effectLst/>
                        </a:rPr>
                        <a:t> patients?</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94.2%</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3223694037"/>
                  </a:ext>
                </a:extLst>
              </a:tr>
              <a:tr h="308022">
                <a:tc>
                  <a:txBody>
                    <a:bodyPr/>
                    <a:lstStyle/>
                    <a:p>
                      <a:pPr>
                        <a:lnSpc>
                          <a:spcPct val="115000"/>
                        </a:lnSpc>
                        <a:spcAft>
                          <a:spcPts val="200"/>
                        </a:spcAft>
                      </a:pPr>
                      <a:r>
                        <a:rPr lang="en-GB" sz="1600" b="0" dirty="0">
                          <a:solidFill>
                            <a:schemeClr val="accent5">
                              <a:lumMod val="25000"/>
                            </a:schemeClr>
                          </a:solidFill>
                          <a:effectLst/>
                        </a:rPr>
                        <a:t>What methods could be used to enhance the </a:t>
                      </a:r>
                      <a:r>
                        <a:rPr lang="en-GB" sz="1600" b="1" dirty="0">
                          <a:solidFill>
                            <a:schemeClr val="accent5">
                              <a:lumMod val="25000"/>
                            </a:schemeClr>
                          </a:solidFill>
                          <a:effectLst/>
                        </a:rPr>
                        <a:t>use of asthma controller therapy</a:t>
                      </a:r>
                      <a:r>
                        <a:rPr lang="en-GB" sz="1600" b="0" dirty="0">
                          <a:solidFill>
                            <a:schemeClr val="accent5">
                              <a:lumMod val="25000"/>
                            </a:schemeClr>
                          </a:solidFill>
                          <a:effectLst/>
                        </a:rPr>
                        <a:t>?</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94.1%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874544684"/>
                  </a:ext>
                </a:extLst>
              </a:tr>
              <a:tr h="551082">
                <a:tc>
                  <a:txBody>
                    <a:bodyPr/>
                    <a:lstStyle/>
                    <a:p>
                      <a:pPr>
                        <a:lnSpc>
                          <a:spcPct val="115000"/>
                        </a:lnSpc>
                        <a:spcAft>
                          <a:spcPts val="200"/>
                        </a:spcAft>
                      </a:pPr>
                      <a:r>
                        <a:rPr lang="en-GB" sz="1600" b="0" dirty="0">
                          <a:solidFill>
                            <a:schemeClr val="accent5">
                              <a:lumMod val="25000"/>
                            </a:schemeClr>
                          </a:solidFill>
                          <a:effectLst/>
                        </a:rPr>
                        <a:t>How could we improve </a:t>
                      </a:r>
                      <a:r>
                        <a:rPr lang="en-GB" sz="1600" b="1" dirty="0">
                          <a:solidFill>
                            <a:schemeClr val="accent5">
                              <a:lumMod val="25000"/>
                            </a:schemeClr>
                          </a:solidFill>
                          <a:effectLst/>
                        </a:rPr>
                        <a:t>COPD 'patients’ use of inhalers</a:t>
                      </a:r>
                      <a:r>
                        <a:rPr lang="en-GB" sz="1600" b="0" dirty="0">
                          <a:solidFill>
                            <a:schemeClr val="accent5">
                              <a:lumMod val="25000"/>
                            </a:schemeClr>
                          </a:solidFill>
                          <a:effectLst/>
                        </a:rPr>
                        <a:t>? What are the best ways to teach people and how can we apply them in daily clinical practice?</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94.1%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922631242"/>
                  </a:ext>
                </a:extLst>
              </a:tr>
              <a:tr h="311185">
                <a:tc>
                  <a:txBody>
                    <a:bodyPr/>
                    <a:lstStyle/>
                    <a:p>
                      <a:pPr>
                        <a:lnSpc>
                          <a:spcPct val="115000"/>
                        </a:lnSpc>
                        <a:spcAft>
                          <a:spcPts val="200"/>
                        </a:spcAft>
                      </a:pPr>
                      <a:r>
                        <a:rPr lang="en-GB" sz="1600" b="0" dirty="0">
                          <a:solidFill>
                            <a:schemeClr val="accent5">
                              <a:lumMod val="25000"/>
                            </a:schemeClr>
                          </a:solidFill>
                          <a:effectLst/>
                        </a:rPr>
                        <a:t>What is the best way to engage people with </a:t>
                      </a:r>
                      <a:r>
                        <a:rPr lang="en-GB" sz="1600" b="1" dirty="0">
                          <a:solidFill>
                            <a:schemeClr val="accent5">
                              <a:lumMod val="25000"/>
                            </a:schemeClr>
                          </a:solidFill>
                          <a:effectLst/>
                        </a:rPr>
                        <a:t>asthma in self-management</a:t>
                      </a:r>
                      <a:r>
                        <a:rPr lang="en-GB" sz="1600" b="0" dirty="0">
                          <a:solidFill>
                            <a:schemeClr val="accent5">
                              <a:lumMod val="25000"/>
                            </a:schemeClr>
                          </a:solidFill>
                          <a:effectLst/>
                        </a:rPr>
                        <a:t>?</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94.1%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3988212199"/>
                  </a:ext>
                </a:extLst>
              </a:tr>
              <a:tr h="551082">
                <a:tc>
                  <a:txBody>
                    <a:bodyPr/>
                    <a:lstStyle/>
                    <a:p>
                      <a:pPr>
                        <a:lnSpc>
                          <a:spcPct val="115000"/>
                        </a:lnSpc>
                        <a:spcAft>
                          <a:spcPts val="200"/>
                        </a:spcAft>
                      </a:pPr>
                      <a:r>
                        <a:rPr lang="en-GB" sz="1600" b="0" dirty="0">
                          <a:solidFill>
                            <a:schemeClr val="accent5">
                              <a:lumMod val="25000"/>
                            </a:schemeClr>
                          </a:solidFill>
                          <a:effectLst/>
                        </a:rPr>
                        <a:t>How can we best educate healthcare professionals to improve </a:t>
                      </a:r>
                      <a:r>
                        <a:rPr lang="en-GB" sz="1600" b="1" dirty="0">
                          <a:solidFill>
                            <a:schemeClr val="accent5">
                              <a:lumMod val="25000"/>
                            </a:schemeClr>
                          </a:solidFill>
                          <a:effectLst/>
                        </a:rPr>
                        <a:t>early recognition and diagnosis of COPD</a:t>
                      </a:r>
                      <a:r>
                        <a:rPr lang="en-GB" sz="1600" b="0" dirty="0">
                          <a:solidFill>
                            <a:schemeClr val="accent5">
                              <a:lumMod val="25000"/>
                            </a:schemeClr>
                          </a:solidFill>
                          <a:effectLst/>
                        </a:rPr>
                        <a:t>?</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tc>
                  <a:txBody>
                    <a:bodyPr/>
                    <a:lstStyle/>
                    <a:p>
                      <a:pPr algn="r">
                        <a:lnSpc>
                          <a:spcPct val="115000"/>
                        </a:lnSpc>
                        <a:spcAft>
                          <a:spcPts val="200"/>
                        </a:spcAft>
                      </a:pPr>
                      <a:r>
                        <a:rPr lang="en-GB" sz="1600" b="0" dirty="0">
                          <a:solidFill>
                            <a:schemeClr val="accent5">
                              <a:lumMod val="25000"/>
                            </a:schemeClr>
                          </a:solidFill>
                          <a:effectLst/>
                        </a:rPr>
                        <a:t>94.1%</a:t>
                      </a:r>
                      <a:endParaRPr lang="en-BE" sz="1600" b="0" dirty="0">
                        <a:solidFill>
                          <a:schemeClr val="accent5">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395" marR="31395" marT="0" marB="0"/>
                </a:tc>
                <a:extLst>
                  <a:ext uri="{0D108BD9-81ED-4DB2-BD59-A6C34878D82A}">
                    <a16:rowId xmlns:a16="http://schemas.microsoft.com/office/drawing/2014/main" val="1508746077"/>
                  </a:ext>
                </a:extLst>
              </a:tr>
            </a:tbl>
          </a:graphicData>
        </a:graphic>
      </p:graphicFrame>
    </p:spTree>
    <p:extLst>
      <p:ext uri="{BB962C8B-B14F-4D97-AF65-F5344CB8AC3E}">
        <p14:creationId xmlns:p14="http://schemas.microsoft.com/office/powerpoint/2010/main" val="183854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EA05-A337-5E7D-F51F-E32ACB9CC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A6A82-0DDD-9D79-6637-A66D8710CE8D}"/>
              </a:ext>
            </a:extLst>
          </p:cNvPr>
          <p:cNvSpPr>
            <a:spLocks noGrp="1"/>
          </p:cNvSpPr>
          <p:nvPr>
            <p:ph type="title"/>
          </p:nvPr>
        </p:nvSpPr>
        <p:spPr/>
        <p:txBody>
          <a:bodyPr/>
          <a:lstStyle/>
          <a:p>
            <a:r>
              <a:rPr lang="en-US" dirty="0">
                <a:solidFill>
                  <a:schemeClr val="accent1"/>
                </a:solidFill>
              </a:rPr>
              <a:t>IPCRG Small grant awards - Status</a:t>
            </a:r>
          </a:p>
        </p:txBody>
      </p:sp>
      <p:sp>
        <p:nvSpPr>
          <p:cNvPr id="5" name="TextBox 4">
            <a:extLst>
              <a:ext uri="{FF2B5EF4-FFF2-40B4-BE49-F238E27FC236}">
                <a16:creationId xmlns:a16="http://schemas.microsoft.com/office/drawing/2014/main" id="{94646601-A464-83DE-C79E-1FC1B0BB3307}"/>
              </a:ext>
            </a:extLst>
          </p:cNvPr>
          <p:cNvSpPr txBox="1"/>
          <p:nvPr/>
        </p:nvSpPr>
        <p:spPr>
          <a:xfrm>
            <a:off x="478367" y="1586202"/>
            <a:ext cx="11235266" cy="4108817"/>
          </a:xfrm>
          <a:prstGeom prst="rect">
            <a:avLst/>
          </a:prstGeom>
          <a:noFill/>
        </p:spPr>
        <p:txBody>
          <a:bodyPr wrap="square">
            <a:spAutoFit/>
          </a:bodyPr>
          <a:lstStyle/>
          <a:p>
            <a:pPr marL="285750" indent="-285750">
              <a:lnSpc>
                <a:spcPct val="115000"/>
              </a:lnSpc>
              <a:buFont typeface="Wingdings" pitchFamily="2" charset="2"/>
              <a:buChar char="v"/>
            </a:pPr>
            <a:r>
              <a:rPr lang="en-GB" sz="2000" dirty="0">
                <a:effectLst/>
                <a:latin typeface="Arial" panose="020B0604020202020204" pitchFamily="34" charset="0"/>
                <a:ea typeface="Arial" panose="020B0604020202020204" pitchFamily="34" charset="0"/>
              </a:rPr>
              <a:t>The award programme supported small research projects that help answer the top 10 research questions from the</a:t>
            </a:r>
            <a:r>
              <a:rPr lang="en-GB" sz="2000" u="none" strike="noStrike" dirty="0">
                <a:effectLst/>
                <a:latin typeface="Arial" panose="020B0604020202020204" pitchFamily="34" charset="0"/>
                <a:ea typeface="Arial" panose="020B0604020202020204" pitchFamily="34" charset="0"/>
                <a:hlinkClick r:id="rId3"/>
              </a:rPr>
              <a:t> </a:t>
            </a:r>
            <a:r>
              <a:rPr lang="en-GB" sz="2000" dirty="0">
                <a:solidFill>
                  <a:srgbClr val="0000FF"/>
                </a:solidFill>
                <a:effectLst/>
                <a:latin typeface="Arial" panose="020B0604020202020204" pitchFamily="34" charset="0"/>
                <a:ea typeface="Times New Roman" panose="02020603050405020304" pitchFamily="18" charset="0"/>
                <a:hlinkClick r:id="rId3"/>
              </a:rPr>
              <a:t>IPCRG’s Research prioritisation exercise</a:t>
            </a:r>
            <a:r>
              <a:rPr lang="en-GB" sz="2000" dirty="0">
                <a:effectLst/>
                <a:latin typeface="Arial" panose="020B0604020202020204" pitchFamily="34" charset="0"/>
                <a:ea typeface="Arial" panose="020B0604020202020204" pitchFamily="34" charset="0"/>
              </a:rPr>
              <a:t>. </a:t>
            </a:r>
          </a:p>
          <a:p>
            <a:pPr marL="285750" indent="-285750">
              <a:lnSpc>
                <a:spcPct val="115000"/>
              </a:lnSpc>
              <a:buFont typeface="Wingdings" pitchFamily="2" charset="2"/>
              <a:buChar char="v"/>
            </a:pPr>
            <a:r>
              <a:rPr lang="en-GB" sz="2000" dirty="0">
                <a:latin typeface="Arial" panose="020B0604020202020204" pitchFamily="34" charset="0"/>
                <a:ea typeface="Arial" panose="020B0604020202020204" pitchFamily="34" charset="0"/>
              </a:rPr>
              <a:t>F</a:t>
            </a:r>
            <a:r>
              <a:rPr lang="en-GB" sz="2000" dirty="0">
                <a:effectLst/>
                <a:latin typeface="Arial" panose="020B0604020202020204" pitchFamily="34" charset="0"/>
                <a:ea typeface="Arial" panose="020B0604020202020204" pitchFamily="34" charset="0"/>
              </a:rPr>
              <a:t>rom a recognised research organisation in any country</a:t>
            </a:r>
            <a:endParaRPr lang="en-BE" sz="2000" dirty="0">
              <a:effectLst/>
              <a:latin typeface="Arial" panose="020B0604020202020204" pitchFamily="34" charset="0"/>
              <a:ea typeface="Arial" panose="020B0604020202020204" pitchFamily="34" charset="0"/>
            </a:endParaRPr>
          </a:p>
          <a:p>
            <a:pPr marL="285750" indent="-285750">
              <a:buFont typeface="Wingdings" pitchFamily="2" charset="2"/>
              <a:buChar char="v"/>
            </a:pPr>
            <a:r>
              <a:rPr lang="en-GB" sz="2000" dirty="0">
                <a:effectLst/>
                <a:latin typeface="Arial" panose="020B0604020202020204" pitchFamily="34" charset="0"/>
                <a:ea typeface="Arial" panose="020B0604020202020204" pitchFamily="34" charset="0"/>
              </a:rPr>
              <a:t>To help Early Career Researchers in carrying out high quality work to develop their expertise. </a:t>
            </a:r>
          </a:p>
          <a:p>
            <a:endParaRPr lang="en-GB" sz="2800" dirty="0"/>
          </a:p>
          <a:p>
            <a:pPr marL="342900" indent="-342900">
              <a:buFont typeface="Arial" panose="020B0604020202020204" pitchFamily="34" charset="0"/>
              <a:buChar char="•"/>
            </a:pPr>
            <a:r>
              <a:rPr lang="en-MY" sz="2400" dirty="0"/>
              <a:t>11 awards over two rounds totalling </a:t>
            </a:r>
            <a:r>
              <a:rPr lang="en-BE" sz="2400" dirty="0"/>
              <a:t>£</a:t>
            </a:r>
            <a:r>
              <a:rPr lang="en-MY" sz="2400" dirty="0"/>
              <a:t>50,000</a:t>
            </a:r>
          </a:p>
          <a:p>
            <a:pPr marL="342900" indent="-342900">
              <a:buFont typeface="Arial" panose="020B0604020202020204" pitchFamily="34" charset="0"/>
              <a:buChar char="•"/>
            </a:pPr>
            <a:r>
              <a:rPr lang="en-MY" sz="2400" dirty="0"/>
              <a:t>Projects started in 2023/4</a:t>
            </a:r>
          </a:p>
          <a:p>
            <a:pPr marL="342900" indent="-342900">
              <a:buFont typeface="Arial" panose="020B0604020202020204" pitchFamily="34" charset="0"/>
              <a:buChar char="•"/>
            </a:pPr>
            <a:r>
              <a:rPr lang="en-MY" sz="2400" dirty="0"/>
              <a:t>7 studies completed  </a:t>
            </a:r>
          </a:p>
          <a:p>
            <a:pPr marL="342900" indent="-342900">
              <a:buFont typeface="Arial" panose="020B0604020202020204" pitchFamily="34" charset="0"/>
              <a:buChar char="•"/>
            </a:pPr>
            <a:r>
              <a:rPr lang="en-MY" sz="2400" dirty="0"/>
              <a:t>Results disseminated with </a:t>
            </a:r>
            <a:r>
              <a:rPr lang="en-GB" sz="2400" dirty="0"/>
              <a:t>journal publication </a:t>
            </a:r>
            <a:r>
              <a:rPr lang="en-MY" sz="2400" dirty="0"/>
              <a:t>, oral presentations, posters, </a:t>
            </a:r>
            <a:r>
              <a:rPr lang="en-GB" sz="2400" dirty="0"/>
              <a:t>workshops, local newspaper articles</a:t>
            </a:r>
          </a:p>
          <a:p>
            <a:pPr marL="342900" indent="-342900">
              <a:buFont typeface="Arial" panose="020B0604020202020204" pitchFamily="34" charset="0"/>
              <a:buChar char="•"/>
            </a:pPr>
            <a:r>
              <a:rPr lang="en-GB" sz="2400" dirty="0"/>
              <a:t>4 studies ongoing, 1 with data being collected, others with write up continuing</a:t>
            </a:r>
            <a:endParaRPr lang="en-MY" sz="2400" dirty="0"/>
          </a:p>
        </p:txBody>
      </p:sp>
    </p:spTree>
    <p:extLst>
      <p:ext uri="{BB962C8B-B14F-4D97-AF65-F5344CB8AC3E}">
        <p14:creationId xmlns:p14="http://schemas.microsoft.com/office/powerpoint/2010/main" val="207269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C17E6-4653-ECD3-F8D6-D3DA56301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6667E-E4DC-B0DF-290D-247270496946}"/>
              </a:ext>
            </a:extLst>
          </p:cNvPr>
          <p:cNvSpPr>
            <a:spLocks noGrp="1"/>
          </p:cNvSpPr>
          <p:nvPr>
            <p:ph type="title"/>
          </p:nvPr>
        </p:nvSpPr>
        <p:spPr/>
        <p:txBody>
          <a:bodyPr/>
          <a:lstStyle/>
          <a:p>
            <a:r>
              <a:rPr lang="en-US" dirty="0">
                <a:solidFill>
                  <a:schemeClr val="accent1"/>
                </a:solidFill>
              </a:rPr>
              <a:t>IPCRG Small grant awards: </a:t>
            </a:r>
            <a:r>
              <a:rPr lang="en-GB" sz="4400" b="1" dirty="0">
                <a:solidFill>
                  <a:schemeClr val="accent1"/>
                </a:solidFill>
              </a:rPr>
              <a:t>Award topics</a:t>
            </a:r>
            <a:endParaRPr lang="en-US" dirty="0">
              <a:solidFill>
                <a:schemeClr val="accent1"/>
              </a:solidFill>
            </a:endParaRPr>
          </a:p>
        </p:txBody>
      </p:sp>
      <p:sp>
        <p:nvSpPr>
          <p:cNvPr id="5" name="TextBox 4">
            <a:extLst>
              <a:ext uri="{FF2B5EF4-FFF2-40B4-BE49-F238E27FC236}">
                <a16:creationId xmlns:a16="http://schemas.microsoft.com/office/drawing/2014/main" id="{AEED6D01-D01D-0212-DCB9-E7766E3C2A1A}"/>
              </a:ext>
            </a:extLst>
          </p:cNvPr>
          <p:cNvSpPr txBox="1"/>
          <p:nvPr/>
        </p:nvSpPr>
        <p:spPr>
          <a:xfrm>
            <a:off x="478367" y="1796409"/>
            <a:ext cx="11235266" cy="3570208"/>
          </a:xfrm>
          <a:prstGeom prst="rect">
            <a:avLst/>
          </a:prstGeom>
          <a:noFill/>
        </p:spPr>
        <p:txBody>
          <a:bodyPr wrap="square">
            <a:spAutoFit/>
          </a:bodyPr>
          <a:lstStyle/>
          <a:p>
            <a:pPr>
              <a:defRPr/>
            </a:pPr>
            <a:endParaRPr lang="en-GB" sz="2800" dirty="0"/>
          </a:p>
          <a:p>
            <a:pPr marL="285750" indent="-285750">
              <a:spcAft>
                <a:spcPts val="1200"/>
              </a:spcAft>
              <a:buFont typeface="Arial" panose="020B0604020202020204" pitchFamily="34" charset="0"/>
              <a:buChar char="•"/>
              <a:defRPr/>
            </a:pPr>
            <a:r>
              <a:rPr lang="en-GB" sz="2800" dirty="0"/>
              <a:t>4 on Cough – including diagnosis, management, monitoring and with Obstructive Sleep Apnoea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800" dirty="0"/>
              <a:t>3 on COPD including self management, screening and adherence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800" dirty="0"/>
              <a:t>2 on inhaled medicines and technique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800" dirty="0"/>
              <a:t>3 on asthma, including telehealth with children, asthma care and monitoring tools</a:t>
            </a:r>
          </a:p>
        </p:txBody>
      </p:sp>
    </p:spTree>
    <p:extLst>
      <p:ext uri="{BB962C8B-B14F-4D97-AF65-F5344CB8AC3E}">
        <p14:creationId xmlns:p14="http://schemas.microsoft.com/office/powerpoint/2010/main" val="97675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6995-9AF8-E6EC-CE17-B3C7F6223EB9}"/>
              </a:ext>
            </a:extLst>
          </p:cNvPr>
          <p:cNvSpPr>
            <a:spLocks noGrp="1"/>
          </p:cNvSpPr>
          <p:nvPr>
            <p:ph type="title"/>
          </p:nvPr>
        </p:nvSpPr>
        <p:spPr>
          <a:xfrm>
            <a:off x="838200" y="235585"/>
            <a:ext cx="10515600" cy="770255"/>
          </a:xfrm>
        </p:spPr>
        <p:txBody>
          <a:bodyPr/>
          <a:lstStyle/>
          <a:p>
            <a:r>
              <a:rPr lang="en-US" dirty="0">
                <a:solidFill>
                  <a:schemeClr val="accent1"/>
                </a:solidFill>
              </a:rPr>
              <a:t>IPCRG Small grant awards and investigators</a:t>
            </a:r>
            <a:endParaRPr lang="en-BE" dirty="0">
              <a:solidFill>
                <a:schemeClr val="accent1"/>
              </a:solidFill>
            </a:endParaRPr>
          </a:p>
        </p:txBody>
      </p:sp>
      <p:graphicFrame>
        <p:nvGraphicFramePr>
          <p:cNvPr id="4" name="Content Placeholder 3">
            <a:extLst>
              <a:ext uri="{FF2B5EF4-FFF2-40B4-BE49-F238E27FC236}">
                <a16:creationId xmlns:a16="http://schemas.microsoft.com/office/drawing/2014/main" id="{FD85CC64-6DAD-BB94-D9D1-320309820689}"/>
              </a:ext>
            </a:extLst>
          </p:cNvPr>
          <p:cNvGraphicFramePr>
            <a:graphicFrameLocks noGrp="1"/>
          </p:cNvGraphicFramePr>
          <p:nvPr>
            <p:ph idx="1"/>
            <p:extLst>
              <p:ext uri="{D42A27DB-BD31-4B8C-83A1-F6EECF244321}">
                <p14:modId xmlns:p14="http://schemas.microsoft.com/office/powerpoint/2010/main" val="1054177472"/>
              </p:ext>
            </p:extLst>
          </p:nvPr>
        </p:nvGraphicFramePr>
        <p:xfrm>
          <a:off x="341586" y="939229"/>
          <a:ext cx="11508828" cy="4979542"/>
        </p:xfrm>
        <a:graphic>
          <a:graphicData uri="http://schemas.openxmlformats.org/drawingml/2006/table">
            <a:tbl>
              <a:tblPr>
                <a:tableStyleId>{5C22544A-7EE6-4342-B048-85BDC9FD1C3A}</a:tableStyleId>
              </a:tblPr>
              <a:tblGrid>
                <a:gridCol w="7367752">
                  <a:extLst>
                    <a:ext uri="{9D8B030D-6E8A-4147-A177-3AD203B41FA5}">
                      <a16:colId xmlns:a16="http://schemas.microsoft.com/office/drawing/2014/main" val="189453931"/>
                    </a:ext>
                  </a:extLst>
                </a:gridCol>
                <a:gridCol w="2091559">
                  <a:extLst>
                    <a:ext uri="{9D8B030D-6E8A-4147-A177-3AD203B41FA5}">
                      <a16:colId xmlns:a16="http://schemas.microsoft.com/office/drawing/2014/main" val="1433089248"/>
                    </a:ext>
                  </a:extLst>
                </a:gridCol>
                <a:gridCol w="2049517">
                  <a:extLst>
                    <a:ext uri="{9D8B030D-6E8A-4147-A177-3AD203B41FA5}">
                      <a16:colId xmlns:a16="http://schemas.microsoft.com/office/drawing/2014/main" val="3694006744"/>
                    </a:ext>
                  </a:extLst>
                </a:gridCol>
              </a:tblGrid>
              <a:tr h="610014">
                <a:tc>
                  <a:txBody>
                    <a:bodyPr/>
                    <a:lstStyle/>
                    <a:p>
                      <a:pPr algn="l" fontAlgn="b"/>
                      <a:r>
                        <a:rPr lang="en-GB" sz="1200" u="none" strike="noStrike" dirty="0">
                          <a:solidFill>
                            <a:srgbClr val="0070C0"/>
                          </a:solidFill>
                          <a:effectLst/>
                          <a:latin typeface="+mj-lt"/>
                        </a:rPr>
                        <a:t>How people living with </a:t>
                      </a:r>
                      <a:r>
                        <a:rPr lang="en-GB" sz="1200" b="1" u="none" strike="noStrike" dirty="0">
                          <a:solidFill>
                            <a:schemeClr val="tx2">
                              <a:lumMod val="75000"/>
                            </a:schemeClr>
                          </a:solidFill>
                          <a:effectLst/>
                          <a:latin typeface="+mj-lt"/>
                        </a:rPr>
                        <a:t>COPD</a:t>
                      </a:r>
                      <a:r>
                        <a:rPr lang="en-GB" sz="1200" b="1" u="none" strike="noStrike" dirty="0">
                          <a:solidFill>
                            <a:srgbClr val="0070C0"/>
                          </a:solidFill>
                          <a:effectLst/>
                          <a:latin typeface="+mj-lt"/>
                        </a:rPr>
                        <a:t> </a:t>
                      </a:r>
                      <a:r>
                        <a:rPr lang="en-GB" sz="1200" u="none" strike="noStrike" dirty="0">
                          <a:solidFill>
                            <a:srgbClr val="0070C0"/>
                          </a:solidFill>
                          <a:effectLst/>
                          <a:latin typeface="+mj-lt"/>
                        </a:rPr>
                        <a:t>with co-morbid conditions </a:t>
                      </a:r>
                      <a:r>
                        <a:rPr lang="en-GB" sz="1200" b="1" u="none" strike="noStrike" dirty="0">
                          <a:solidFill>
                            <a:schemeClr val="tx2">
                              <a:lumMod val="75000"/>
                            </a:schemeClr>
                          </a:solidFill>
                          <a:effectLst/>
                          <a:latin typeface="+mj-lt"/>
                        </a:rPr>
                        <a:t>self-manage</a:t>
                      </a:r>
                      <a:r>
                        <a:rPr lang="en-GB" sz="1200" u="none" strike="noStrike" dirty="0">
                          <a:solidFill>
                            <a:srgbClr val="0070C0"/>
                          </a:solidFill>
                          <a:effectLst/>
                          <a:latin typeface="+mj-lt"/>
                        </a:rPr>
                        <a:t> themselves at home, focusing on the integration of pulmonary rehabilitation exercises.</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a:solidFill>
                            <a:srgbClr val="0070C0"/>
                          </a:solidFill>
                          <a:effectLst/>
                          <a:latin typeface="+mj-lt"/>
                        </a:rPr>
                        <a:t>Hani </a:t>
                      </a:r>
                      <a:r>
                        <a:rPr lang="en-GB" sz="1200" u="none" strike="noStrike" dirty="0" err="1">
                          <a:solidFill>
                            <a:srgbClr val="0070C0"/>
                          </a:solidFill>
                          <a:effectLst/>
                          <a:latin typeface="+mj-lt"/>
                        </a:rPr>
                        <a:t>Syahida</a:t>
                      </a:r>
                      <a:r>
                        <a:rPr lang="en-GB" sz="1200" u="none" strike="noStrike" dirty="0">
                          <a:solidFill>
                            <a:srgbClr val="0070C0"/>
                          </a:solidFill>
                          <a:effectLst/>
                          <a:latin typeface="+mj-lt"/>
                        </a:rPr>
                        <a:t> Salim</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Malaysia</a:t>
                      </a:r>
                    </a:p>
                  </a:txBody>
                  <a:tcPr marL="9525" marR="9525" marT="9525" marB="0" anchor="ctr"/>
                </a:tc>
                <a:extLst>
                  <a:ext uri="{0D108BD9-81ED-4DB2-BD59-A6C34878D82A}">
                    <a16:rowId xmlns:a16="http://schemas.microsoft.com/office/drawing/2014/main" val="3841712402"/>
                  </a:ext>
                </a:extLst>
              </a:tr>
              <a:tr h="109612">
                <a:tc>
                  <a:txBody>
                    <a:bodyPr/>
                    <a:lstStyle/>
                    <a:p>
                      <a:pPr algn="l" fontAlgn="b"/>
                      <a:r>
                        <a:rPr lang="en-GB" sz="1200" u="none" strike="noStrike" dirty="0">
                          <a:solidFill>
                            <a:srgbClr val="0070C0"/>
                          </a:solidFill>
                          <a:effectLst/>
                          <a:latin typeface="+mj-lt"/>
                        </a:rPr>
                        <a:t>Understanding how to best address the care gap resulting from the </a:t>
                      </a:r>
                      <a:r>
                        <a:rPr lang="en-GB" sz="1200" b="1" u="none" strike="noStrike" dirty="0">
                          <a:solidFill>
                            <a:schemeClr val="tx2">
                              <a:lumMod val="75000"/>
                            </a:schemeClr>
                          </a:solidFill>
                          <a:effectLst/>
                          <a:latin typeface="+mj-lt"/>
                        </a:rPr>
                        <a:t>underuse of inhaled medicines </a:t>
                      </a:r>
                      <a:r>
                        <a:rPr lang="en-GB" sz="1200" u="none" strike="noStrike" dirty="0">
                          <a:solidFill>
                            <a:srgbClr val="0070C0"/>
                          </a:solidFill>
                          <a:effectLst/>
                          <a:latin typeface="+mj-lt"/>
                        </a:rPr>
                        <a:t>in respiratory conditions</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err="1">
                          <a:solidFill>
                            <a:srgbClr val="0070C0"/>
                          </a:solidFill>
                          <a:effectLst/>
                          <a:latin typeface="+mj-lt"/>
                        </a:rPr>
                        <a:t>Shamanthi</a:t>
                      </a:r>
                      <a:r>
                        <a:rPr lang="en-GB" sz="1200" u="none" strike="noStrike" dirty="0">
                          <a:solidFill>
                            <a:srgbClr val="0070C0"/>
                          </a:solidFill>
                          <a:effectLst/>
                          <a:latin typeface="+mj-lt"/>
                        </a:rPr>
                        <a:t> </a:t>
                      </a:r>
                      <a:r>
                        <a:rPr lang="en-GB" sz="1200" u="none" strike="noStrike" dirty="0" err="1">
                          <a:solidFill>
                            <a:srgbClr val="0070C0"/>
                          </a:solidFill>
                          <a:effectLst/>
                          <a:latin typeface="+mj-lt"/>
                        </a:rPr>
                        <a:t>Jayasooriya</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UK</a:t>
                      </a:r>
                    </a:p>
                  </a:txBody>
                  <a:tcPr marL="9525" marR="9525" marT="9525" marB="0" anchor="ctr"/>
                </a:tc>
                <a:extLst>
                  <a:ext uri="{0D108BD9-81ED-4DB2-BD59-A6C34878D82A}">
                    <a16:rowId xmlns:a16="http://schemas.microsoft.com/office/drawing/2014/main" val="1894413640"/>
                  </a:ext>
                </a:extLst>
              </a:tr>
              <a:tr h="538528">
                <a:tc>
                  <a:txBody>
                    <a:bodyPr/>
                    <a:lstStyle/>
                    <a:p>
                      <a:pPr algn="l" fontAlgn="b"/>
                      <a:r>
                        <a:rPr lang="en-GB" sz="1200" u="none" strike="noStrike" dirty="0">
                          <a:solidFill>
                            <a:srgbClr val="0070C0"/>
                          </a:solidFill>
                          <a:effectLst/>
                          <a:latin typeface="+mj-lt"/>
                        </a:rPr>
                        <a:t>Priorities, and barriers in </a:t>
                      </a:r>
                      <a:r>
                        <a:rPr lang="en-GB" sz="1200" b="1" u="none" strike="noStrike" dirty="0">
                          <a:solidFill>
                            <a:schemeClr val="tx2">
                              <a:lumMod val="75000"/>
                            </a:schemeClr>
                          </a:solidFill>
                          <a:effectLst/>
                          <a:latin typeface="+mj-lt"/>
                        </a:rPr>
                        <a:t>asthma care</a:t>
                      </a:r>
                      <a:r>
                        <a:rPr lang="en-GB" sz="1200" u="none" strike="noStrike" dirty="0">
                          <a:solidFill>
                            <a:srgbClr val="0070C0"/>
                          </a:solidFill>
                          <a:effectLst/>
                          <a:latin typeface="+mj-lt"/>
                        </a:rPr>
                        <a:t> in the PHC systems of Slovenia, Croatia, Bosnia and Herzegovina, Serbia, Montenegro, and North Macedonia.</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err="1">
                          <a:solidFill>
                            <a:srgbClr val="0070C0"/>
                          </a:solidFill>
                          <a:effectLst/>
                          <a:latin typeface="+mj-lt"/>
                        </a:rPr>
                        <a:t>Žan</a:t>
                      </a:r>
                      <a:r>
                        <a:rPr lang="en-GB" sz="1200" u="none" strike="noStrike" dirty="0">
                          <a:solidFill>
                            <a:srgbClr val="0070C0"/>
                          </a:solidFill>
                          <a:effectLst/>
                          <a:latin typeface="+mj-lt"/>
                        </a:rPr>
                        <a:t> </a:t>
                      </a:r>
                      <a:r>
                        <a:rPr lang="en-GB" sz="1200" u="none" strike="noStrike" dirty="0" err="1">
                          <a:solidFill>
                            <a:srgbClr val="0070C0"/>
                          </a:solidFill>
                          <a:effectLst/>
                          <a:latin typeface="+mj-lt"/>
                        </a:rPr>
                        <a:t>Trontelj</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Slovenia</a:t>
                      </a:r>
                    </a:p>
                  </a:txBody>
                  <a:tcPr marL="9525" marR="9525" marT="9525" marB="0" anchor="ctr"/>
                </a:tc>
                <a:extLst>
                  <a:ext uri="{0D108BD9-81ED-4DB2-BD59-A6C34878D82A}">
                    <a16:rowId xmlns:a16="http://schemas.microsoft.com/office/drawing/2014/main" val="4040820876"/>
                  </a:ext>
                </a:extLst>
              </a:tr>
              <a:tr h="181098">
                <a:tc>
                  <a:txBody>
                    <a:bodyPr/>
                    <a:lstStyle/>
                    <a:p>
                      <a:pPr algn="l" fontAlgn="b"/>
                      <a:r>
                        <a:rPr lang="en-GB" sz="1200" u="none" strike="noStrike" dirty="0">
                          <a:solidFill>
                            <a:srgbClr val="0070C0"/>
                          </a:solidFill>
                          <a:effectLst/>
                          <a:latin typeface="+mj-lt"/>
                        </a:rPr>
                        <a:t>Summarise useful theories and models for the development of an optimal method for </a:t>
                      </a:r>
                      <a:r>
                        <a:rPr lang="en-GB" sz="1200" b="1" u="none" strike="noStrike" dirty="0">
                          <a:solidFill>
                            <a:schemeClr val="tx2">
                              <a:lumMod val="75000"/>
                            </a:schemeClr>
                          </a:solidFill>
                          <a:effectLst/>
                          <a:latin typeface="+mj-lt"/>
                        </a:rPr>
                        <a:t>inhaler technique education</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a:solidFill>
                            <a:srgbClr val="0070C0"/>
                          </a:solidFill>
                          <a:effectLst/>
                          <a:latin typeface="+mj-lt"/>
                        </a:rPr>
                        <a:t>Lars Dijk</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Netherlands</a:t>
                      </a:r>
                    </a:p>
                  </a:txBody>
                  <a:tcPr marL="9525" marR="9525" marT="9525" marB="0" anchor="ctr"/>
                </a:tc>
                <a:extLst>
                  <a:ext uri="{0D108BD9-81ED-4DB2-BD59-A6C34878D82A}">
                    <a16:rowId xmlns:a16="http://schemas.microsoft.com/office/drawing/2014/main" val="3268660387"/>
                  </a:ext>
                </a:extLst>
              </a:tr>
              <a:tr h="145355">
                <a:tc>
                  <a:txBody>
                    <a:bodyPr/>
                    <a:lstStyle/>
                    <a:p>
                      <a:pPr algn="l" fontAlgn="b"/>
                      <a:r>
                        <a:rPr lang="en-GB" sz="1200" u="none" strike="noStrike" dirty="0">
                          <a:solidFill>
                            <a:srgbClr val="0070C0"/>
                          </a:solidFill>
                          <a:effectLst/>
                          <a:latin typeface="+mj-lt"/>
                        </a:rPr>
                        <a:t>What is the best way to manage persistent </a:t>
                      </a:r>
                      <a:r>
                        <a:rPr lang="en-GB" sz="1200" b="1" u="none" strike="noStrike" dirty="0">
                          <a:solidFill>
                            <a:schemeClr val="tx2">
                              <a:lumMod val="75000"/>
                            </a:schemeClr>
                          </a:solidFill>
                          <a:effectLst/>
                          <a:latin typeface="+mj-lt"/>
                        </a:rPr>
                        <a:t>cough</a:t>
                      </a:r>
                      <a:r>
                        <a:rPr lang="en-GB" sz="1200" u="none" strike="noStrike" dirty="0">
                          <a:solidFill>
                            <a:srgbClr val="0070C0"/>
                          </a:solidFill>
                          <a:effectLst/>
                          <a:latin typeface="+mj-lt"/>
                        </a:rPr>
                        <a:t> in primary care in low resource settings such as Uganda</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err="1">
                          <a:solidFill>
                            <a:srgbClr val="0070C0"/>
                          </a:solidFill>
                          <a:effectLst/>
                          <a:latin typeface="+mj-lt"/>
                        </a:rPr>
                        <a:t>Edwinah</a:t>
                      </a:r>
                      <a:r>
                        <a:rPr lang="en-GB" sz="1200" u="none" strike="noStrike" dirty="0">
                          <a:solidFill>
                            <a:srgbClr val="0070C0"/>
                          </a:solidFill>
                          <a:effectLst/>
                          <a:latin typeface="+mj-lt"/>
                        </a:rPr>
                        <a:t> </a:t>
                      </a:r>
                      <a:r>
                        <a:rPr lang="en-GB" sz="1200" u="none" strike="noStrike" dirty="0" err="1">
                          <a:solidFill>
                            <a:srgbClr val="0070C0"/>
                          </a:solidFill>
                          <a:effectLst/>
                          <a:latin typeface="+mj-lt"/>
                        </a:rPr>
                        <a:t>Atusingwize</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Uganda</a:t>
                      </a:r>
                    </a:p>
                  </a:txBody>
                  <a:tcPr marL="9525" marR="9525" marT="9525" marB="0" anchor="ctr"/>
                </a:tc>
                <a:extLst>
                  <a:ext uri="{0D108BD9-81ED-4DB2-BD59-A6C34878D82A}">
                    <a16:rowId xmlns:a16="http://schemas.microsoft.com/office/drawing/2014/main" val="3843521475"/>
                  </a:ext>
                </a:extLst>
              </a:tr>
              <a:tr h="181098">
                <a:tc>
                  <a:txBody>
                    <a:bodyPr/>
                    <a:lstStyle/>
                    <a:p>
                      <a:pPr algn="l" fontAlgn="b"/>
                      <a:r>
                        <a:rPr lang="en-GB" sz="1200" u="none" strike="noStrike" dirty="0">
                          <a:solidFill>
                            <a:srgbClr val="0070C0"/>
                          </a:solidFill>
                          <a:effectLst/>
                          <a:latin typeface="+mj-lt"/>
                        </a:rPr>
                        <a:t>Attitudes and perspectives on </a:t>
                      </a:r>
                      <a:r>
                        <a:rPr lang="en-GB" sz="1200" b="1" u="none" strike="noStrike" dirty="0">
                          <a:solidFill>
                            <a:schemeClr val="tx2">
                              <a:lumMod val="75000"/>
                            </a:schemeClr>
                          </a:solidFill>
                          <a:effectLst/>
                          <a:latin typeface="+mj-lt"/>
                        </a:rPr>
                        <a:t>screening for COPD </a:t>
                      </a:r>
                      <a:r>
                        <a:rPr lang="en-GB" sz="1200" u="none" strike="noStrike" dirty="0">
                          <a:solidFill>
                            <a:srgbClr val="0070C0"/>
                          </a:solidFill>
                          <a:effectLst/>
                          <a:latin typeface="+mj-lt"/>
                        </a:rPr>
                        <a:t>in China</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a:solidFill>
                            <a:srgbClr val="0070C0"/>
                          </a:solidFill>
                          <a:effectLst/>
                          <a:latin typeface="+mj-lt"/>
                        </a:rPr>
                        <a:t>Zihan Pan</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China</a:t>
                      </a:r>
                    </a:p>
                  </a:txBody>
                  <a:tcPr marL="9525" marR="9525" marT="9525" marB="0" anchor="ctr"/>
                </a:tc>
                <a:extLst>
                  <a:ext uri="{0D108BD9-81ED-4DB2-BD59-A6C34878D82A}">
                    <a16:rowId xmlns:a16="http://schemas.microsoft.com/office/drawing/2014/main" val="3085171257"/>
                  </a:ext>
                </a:extLst>
              </a:tr>
              <a:tr h="590951">
                <a:tc>
                  <a:txBody>
                    <a:bodyPr/>
                    <a:lstStyle/>
                    <a:p>
                      <a:pPr algn="l" fontAlgn="ctr"/>
                      <a:r>
                        <a:rPr lang="en-GB" sz="1200" u="none" strike="noStrike" dirty="0">
                          <a:solidFill>
                            <a:srgbClr val="0070C0"/>
                          </a:solidFill>
                          <a:effectLst/>
                          <a:latin typeface="+mj-lt"/>
                        </a:rPr>
                        <a:t>Development and feasibility evaluation of a decision support tool to </a:t>
                      </a:r>
                      <a:r>
                        <a:rPr lang="en-GB" sz="1200" b="1" u="none" strike="noStrike" dirty="0">
                          <a:solidFill>
                            <a:schemeClr val="tx2">
                              <a:lumMod val="75000"/>
                            </a:schemeClr>
                          </a:solidFill>
                          <a:effectLst/>
                          <a:latin typeface="+mj-lt"/>
                        </a:rPr>
                        <a:t>diagnose and manage chronic cough</a:t>
                      </a:r>
                      <a:r>
                        <a:rPr lang="en-GB" sz="1200" u="none" strike="noStrike" dirty="0">
                          <a:solidFill>
                            <a:srgbClr val="0070C0"/>
                          </a:solidFill>
                          <a:effectLst/>
                          <a:latin typeface="+mj-lt"/>
                        </a:rPr>
                        <a:t> at primary health clinics.</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u="none" strike="noStrike" dirty="0">
                          <a:solidFill>
                            <a:srgbClr val="0070C0"/>
                          </a:solidFill>
                          <a:effectLst/>
                          <a:latin typeface="+mj-lt"/>
                        </a:rPr>
                        <a:t>Wen Ming Koh</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Malaysia</a:t>
                      </a:r>
                    </a:p>
                  </a:txBody>
                  <a:tcPr marL="9525" marR="9525" marT="9525" marB="0" anchor="ctr"/>
                </a:tc>
                <a:extLst>
                  <a:ext uri="{0D108BD9-81ED-4DB2-BD59-A6C34878D82A}">
                    <a16:rowId xmlns:a16="http://schemas.microsoft.com/office/drawing/2014/main" val="1969624971"/>
                  </a:ext>
                </a:extLst>
              </a:tr>
              <a:tr h="472441">
                <a:tc>
                  <a:txBody>
                    <a:bodyPr/>
                    <a:lstStyle/>
                    <a:p>
                      <a:pPr algn="l" fontAlgn="ctr"/>
                      <a:r>
                        <a:rPr lang="en-GB" sz="1200" u="none" strike="noStrike" dirty="0">
                          <a:solidFill>
                            <a:srgbClr val="0070C0"/>
                          </a:solidFill>
                          <a:effectLst/>
                          <a:latin typeface="+mj-lt"/>
                        </a:rPr>
                        <a:t>Role of telehealth strategies in </a:t>
                      </a:r>
                      <a:r>
                        <a:rPr lang="en-GB" sz="1200" b="1" u="none" strike="noStrike" dirty="0">
                          <a:solidFill>
                            <a:schemeClr val="tx2">
                              <a:lumMod val="75000"/>
                            </a:schemeClr>
                          </a:solidFill>
                          <a:effectLst/>
                          <a:latin typeface="+mj-lt"/>
                        </a:rPr>
                        <a:t>children with asthma </a:t>
                      </a:r>
                      <a:r>
                        <a:rPr lang="en-GB" sz="1200" u="none" strike="noStrike" dirty="0">
                          <a:solidFill>
                            <a:srgbClr val="0070C0"/>
                          </a:solidFill>
                          <a:effectLst/>
                          <a:latin typeface="+mj-lt"/>
                        </a:rPr>
                        <a:t>in primary health care, a scoping review</a:t>
                      </a:r>
                    </a:p>
                    <a:p>
                      <a:pPr algn="ctr" fontAlgn="ct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u="none" strike="noStrike" dirty="0">
                          <a:solidFill>
                            <a:srgbClr val="0070C0"/>
                          </a:solidFill>
                          <a:effectLst/>
                          <a:latin typeface="+mj-lt"/>
                        </a:rPr>
                        <a:t>Mauricio Soto</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Chile</a:t>
                      </a:r>
                    </a:p>
                  </a:txBody>
                  <a:tcPr marL="9525" marR="9525" marT="9525" marB="0" anchor="ctr"/>
                </a:tc>
                <a:extLst>
                  <a:ext uri="{0D108BD9-81ED-4DB2-BD59-A6C34878D82A}">
                    <a16:rowId xmlns:a16="http://schemas.microsoft.com/office/drawing/2014/main" val="2214801427"/>
                  </a:ext>
                </a:extLst>
              </a:tr>
              <a:tr h="252584">
                <a:tc>
                  <a:txBody>
                    <a:bodyPr/>
                    <a:lstStyle/>
                    <a:p>
                      <a:pPr algn="l" fontAlgn="b"/>
                      <a:r>
                        <a:rPr lang="en-GB" sz="1200" u="none" strike="noStrike" dirty="0">
                          <a:solidFill>
                            <a:srgbClr val="0070C0"/>
                          </a:solidFill>
                          <a:effectLst/>
                          <a:latin typeface="+mj-lt"/>
                        </a:rPr>
                        <a:t>Analysis of chronic </a:t>
                      </a:r>
                      <a:r>
                        <a:rPr lang="en-GB" sz="1200" b="1" u="none" strike="noStrike" dirty="0">
                          <a:solidFill>
                            <a:schemeClr val="tx2">
                              <a:lumMod val="75000"/>
                            </a:schemeClr>
                          </a:solidFill>
                          <a:effectLst/>
                          <a:latin typeface="+mj-lt"/>
                        </a:rPr>
                        <a:t>cough</a:t>
                      </a:r>
                      <a:r>
                        <a:rPr lang="en-GB" sz="1200" u="none" strike="noStrike" dirty="0">
                          <a:solidFill>
                            <a:srgbClr val="0070C0"/>
                          </a:solidFill>
                          <a:effectLst/>
                          <a:latin typeface="+mj-lt"/>
                        </a:rPr>
                        <a:t> among patients with </a:t>
                      </a:r>
                      <a:r>
                        <a:rPr lang="en-GB" sz="1200" b="1" u="none" strike="noStrike" dirty="0">
                          <a:solidFill>
                            <a:schemeClr val="tx2">
                              <a:lumMod val="75000"/>
                            </a:schemeClr>
                          </a:solidFill>
                          <a:effectLst/>
                          <a:latin typeface="+mj-lt"/>
                        </a:rPr>
                        <a:t>Obstructive Sleep Apnoea </a:t>
                      </a:r>
                      <a:r>
                        <a:rPr lang="en-GB" sz="1200" u="none" strike="noStrike" dirty="0">
                          <a:solidFill>
                            <a:srgbClr val="0070C0"/>
                          </a:solidFill>
                          <a:effectLst/>
                          <a:latin typeface="+mj-lt"/>
                        </a:rPr>
                        <a:t>Syndrome in the Kyrgyz Republic</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a:solidFill>
                            <a:srgbClr val="0070C0"/>
                          </a:solidFill>
                          <a:effectLst/>
                          <a:latin typeface="+mj-lt"/>
                        </a:rPr>
                        <a:t>Lorenzo Cirri</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Switzerland/Kyrgyz Republic</a:t>
                      </a:r>
                    </a:p>
                  </a:txBody>
                  <a:tcPr marL="9525" marR="9525" marT="9525" marB="0" anchor="ctr"/>
                </a:tc>
                <a:extLst>
                  <a:ext uri="{0D108BD9-81ED-4DB2-BD59-A6C34878D82A}">
                    <a16:rowId xmlns:a16="http://schemas.microsoft.com/office/drawing/2014/main" val="2290500297"/>
                  </a:ext>
                </a:extLst>
              </a:tr>
              <a:tr h="288327">
                <a:tc>
                  <a:txBody>
                    <a:bodyPr/>
                    <a:lstStyle/>
                    <a:p>
                      <a:pPr algn="l" fontAlgn="b"/>
                      <a:r>
                        <a:rPr lang="en-GB" sz="1200" u="none" strike="noStrike" dirty="0">
                          <a:solidFill>
                            <a:srgbClr val="0070C0"/>
                          </a:solidFill>
                          <a:effectLst/>
                          <a:latin typeface="+mj-lt"/>
                        </a:rPr>
                        <a:t>Applying the Test of </a:t>
                      </a:r>
                      <a:r>
                        <a:rPr lang="en-GB" sz="1200" b="1" u="none" strike="noStrike" dirty="0">
                          <a:solidFill>
                            <a:schemeClr val="tx2">
                              <a:lumMod val="75000"/>
                            </a:schemeClr>
                          </a:solidFill>
                          <a:effectLst/>
                          <a:latin typeface="+mj-lt"/>
                        </a:rPr>
                        <a:t>Adherence Toolkit </a:t>
                      </a:r>
                      <a:r>
                        <a:rPr lang="en-GB" sz="1200" u="none" strike="noStrike" dirty="0">
                          <a:solidFill>
                            <a:srgbClr val="0070C0"/>
                          </a:solidFill>
                          <a:effectLst/>
                          <a:latin typeface="+mj-lt"/>
                        </a:rPr>
                        <a:t>to patients with </a:t>
                      </a:r>
                      <a:r>
                        <a:rPr lang="en-GB" sz="1200" b="1" u="none" strike="noStrike" dirty="0">
                          <a:solidFill>
                            <a:schemeClr val="tx2">
                              <a:lumMod val="75000"/>
                            </a:schemeClr>
                          </a:solidFill>
                          <a:effectLst/>
                          <a:latin typeface="+mj-lt"/>
                        </a:rPr>
                        <a:t>COPD</a:t>
                      </a:r>
                      <a:r>
                        <a:rPr lang="en-GB" sz="1200" u="none" strike="noStrike" dirty="0">
                          <a:solidFill>
                            <a:srgbClr val="0070C0"/>
                          </a:solidFill>
                          <a:effectLst/>
                          <a:latin typeface="+mj-lt"/>
                        </a:rPr>
                        <a:t> in Kyrgyzstan</a:t>
                      </a:r>
                    </a:p>
                    <a:p>
                      <a:pPr algn="l" fontAlgn="b"/>
                      <a:endParaRPr lang="en-GB" sz="1200" b="0" i="0" u="none" strike="noStrike" dirty="0">
                        <a:solidFill>
                          <a:srgbClr val="0070C0"/>
                        </a:solidFill>
                        <a:effectLst/>
                        <a:latin typeface="+mj-lt"/>
                      </a:endParaRPr>
                    </a:p>
                  </a:txBody>
                  <a:tcPr marL="1787" marR="1787" marT="1787" marB="0" anchor="b"/>
                </a:tc>
                <a:tc>
                  <a:txBody>
                    <a:bodyPr/>
                    <a:lstStyle/>
                    <a:p>
                      <a:pPr algn="l" fontAlgn="b"/>
                      <a:r>
                        <a:rPr lang="en-GB" sz="1200" u="none" strike="noStrike" dirty="0" err="1">
                          <a:solidFill>
                            <a:srgbClr val="0070C0"/>
                          </a:solidFill>
                          <a:effectLst/>
                          <a:latin typeface="+mj-lt"/>
                        </a:rPr>
                        <a:t>Aizhamal</a:t>
                      </a:r>
                      <a:r>
                        <a:rPr lang="en-GB" sz="1200" u="none" strike="noStrike" dirty="0">
                          <a:solidFill>
                            <a:srgbClr val="0070C0"/>
                          </a:solidFill>
                          <a:effectLst/>
                          <a:latin typeface="+mj-lt"/>
                        </a:rPr>
                        <a:t> </a:t>
                      </a:r>
                      <a:r>
                        <a:rPr lang="en-GB" sz="1200" u="none" strike="noStrike" dirty="0" err="1">
                          <a:solidFill>
                            <a:srgbClr val="0070C0"/>
                          </a:solidFill>
                          <a:effectLst/>
                          <a:latin typeface="+mj-lt"/>
                        </a:rPr>
                        <a:t>Tabyshova</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Netherlands/Kyrgyz Republic</a:t>
                      </a:r>
                    </a:p>
                  </a:txBody>
                  <a:tcPr marL="9525" marR="9525" marT="9525" marB="0" anchor="ctr"/>
                </a:tc>
                <a:extLst>
                  <a:ext uri="{0D108BD9-81ED-4DB2-BD59-A6C34878D82A}">
                    <a16:rowId xmlns:a16="http://schemas.microsoft.com/office/drawing/2014/main" val="1099599245"/>
                  </a:ext>
                </a:extLst>
              </a:tr>
              <a:tr h="250201">
                <a:tc>
                  <a:txBody>
                    <a:bodyPr/>
                    <a:lstStyle/>
                    <a:p>
                      <a:pPr algn="l" fontAlgn="b"/>
                      <a:r>
                        <a:rPr lang="en-GB" sz="1200" u="none" strike="noStrike" dirty="0">
                          <a:solidFill>
                            <a:srgbClr val="0070C0"/>
                          </a:solidFill>
                          <a:effectLst/>
                          <a:latin typeface="+mj-lt"/>
                        </a:rPr>
                        <a:t>Identifying </a:t>
                      </a:r>
                      <a:r>
                        <a:rPr lang="en-GB" sz="1200" b="1" u="none" strike="noStrike" dirty="0">
                          <a:solidFill>
                            <a:schemeClr val="tx2">
                              <a:lumMod val="75000"/>
                            </a:schemeClr>
                          </a:solidFill>
                          <a:effectLst/>
                          <a:latin typeface="+mj-lt"/>
                        </a:rPr>
                        <a:t>monitoring tools </a:t>
                      </a:r>
                      <a:r>
                        <a:rPr lang="en-GB" sz="1200" u="none" strike="noStrike" dirty="0">
                          <a:solidFill>
                            <a:srgbClr val="0070C0"/>
                          </a:solidFill>
                          <a:effectLst/>
                          <a:latin typeface="+mj-lt"/>
                        </a:rPr>
                        <a:t>from the GPs and patient perspective for uncontrolled symptoms of </a:t>
                      </a:r>
                      <a:r>
                        <a:rPr lang="en-GB" sz="1200" b="1" u="none" strike="noStrike" dirty="0">
                          <a:solidFill>
                            <a:schemeClr val="tx2">
                              <a:lumMod val="75000"/>
                            </a:schemeClr>
                          </a:solidFill>
                          <a:effectLst/>
                          <a:latin typeface="+mj-lt"/>
                        </a:rPr>
                        <a:t>asthma, chronic cough or breathlessness.</a:t>
                      </a:r>
                      <a:endParaRPr lang="en-GB" sz="1200" b="1" i="0" u="none" strike="noStrike" dirty="0">
                        <a:solidFill>
                          <a:schemeClr val="tx2">
                            <a:lumMod val="75000"/>
                          </a:schemeClr>
                        </a:solidFill>
                        <a:effectLst/>
                        <a:latin typeface="+mj-lt"/>
                      </a:endParaRPr>
                    </a:p>
                  </a:txBody>
                  <a:tcPr marL="1787" marR="1787" marT="1787" marB="0" anchor="b"/>
                </a:tc>
                <a:tc>
                  <a:txBody>
                    <a:bodyPr/>
                    <a:lstStyle/>
                    <a:p>
                      <a:pPr algn="l" fontAlgn="b"/>
                      <a:r>
                        <a:rPr lang="en-GB" sz="1200" u="none" strike="noStrike" dirty="0">
                          <a:solidFill>
                            <a:srgbClr val="0070C0"/>
                          </a:solidFill>
                          <a:effectLst/>
                          <a:latin typeface="+mj-lt"/>
                        </a:rPr>
                        <a:t>Alice Crawford/John Blakey</a:t>
                      </a:r>
                      <a:endParaRPr lang="en-GB" sz="1200" b="0" i="0" u="none" strike="noStrike" dirty="0">
                        <a:solidFill>
                          <a:srgbClr val="0070C0"/>
                        </a:solidFill>
                        <a:effectLst/>
                        <a:latin typeface="+mj-lt"/>
                      </a:endParaRPr>
                    </a:p>
                  </a:txBody>
                  <a:tcPr marL="1787" marR="1787" marT="1787" marB="0" anchor="ctr"/>
                </a:tc>
                <a:tc>
                  <a:txBody>
                    <a:bodyPr/>
                    <a:lstStyle/>
                    <a:p>
                      <a:pPr algn="l" fontAlgn="b"/>
                      <a:r>
                        <a:rPr lang="en-GB" sz="1200" b="0" i="0" u="none" strike="noStrike" dirty="0">
                          <a:solidFill>
                            <a:srgbClr val="0070C0"/>
                          </a:solidFill>
                          <a:effectLst/>
                          <a:latin typeface="+mj-lt"/>
                        </a:rPr>
                        <a:t>Australia</a:t>
                      </a:r>
                    </a:p>
                  </a:txBody>
                  <a:tcPr marL="9525" marR="9525" marT="9525" marB="0" anchor="ctr"/>
                </a:tc>
                <a:extLst>
                  <a:ext uri="{0D108BD9-81ED-4DB2-BD59-A6C34878D82A}">
                    <a16:rowId xmlns:a16="http://schemas.microsoft.com/office/drawing/2014/main" val="244831407"/>
                  </a:ext>
                </a:extLst>
              </a:tr>
            </a:tbl>
          </a:graphicData>
        </a:graphic>
      </p:graphicFrame>
      <p:sp>
        <p:nvSpPr>
          <p:cNvPr id="3" name="TextBox 2">
            <a:extLst>
              <a:ext uri="{FF2B5EF4-FFF2-40B4-BE49-F238E27FC236}">
                <a16:creationId xmlns:a16="http://schemas.microsoft.com/office/drawing/2014/main" id="{D20428C3-778B-D485-E96B-B533FFDEA6AB}"/>
              </a:ext>
            </a:extLst>
          </p:cNvPr>
          <p:cNvSpPr txBox="1"/>
          <p:nvPr/>
        </p:nvSpPr>
        <p:spPr>
          <a:xfrm>
            <a:off x="341586" y="939229"/>
            <a:ext cx="11508828" cy="1154817"/>
          </a:xfrm>
          <a:prstGeom prst="rect">
            <a:avLst/>
          </a:prstGeom>
          <a:solidFill>
            <a:schemeClr val="accent6">
              <a:lumMod val="20000"/>
              <a:lumOff val="80000"/>
              <a:alpha val="25781"/>
            </a:schemeClr>
          </a:solidFill>
        </p:spPr>
        <p:txBody>
          <a:bodyPr wrap="square" rtlCol="0">
            <a:spAutoFit/>
          </a:bodyPr>
          <a:lstStyle/>
          <a:p>
            <a:endParaRPr lang="en-BE" dirty="0"/>
          </a:p>
        </p:txBody>
      </p:sp>
      <p:sp>
        <p:nvSpPr>
          <p:cNvPr id="6" name="TextBox 5">
            <a:extLst>
              <a:ext uri="{FF2B5EF4-FFF2-40B4-BE49-F238E27FC236}">
                <a16:creationId xmlns:a16="http://schemas.microsoft.com/office/drawing/2014/main" id="{7191B8F8-C713-173E-F463-3CE1973B8C63}"/>
              </a:ext>
            </a:extLst>
          </p:cNvPr>
          <p:cNvSpPr txBox="1"/>
          <p:nvPr/>
        </p:nvSpPr>
        <p:spPr>
          <a:xfrm>
            <a:off x="341586" y="3025140"/>
            <a:ext cx="11508828" cy="369332"/>
          </a:xfrm>
          <a:prstGeom prst="rect">
            <a:avLst/>
          </a:prstGeom>
          <a:solidFill>
            <a:schemeClr val="accent6">
              <a:lumMod val="20000"/>
              <a:lumOff val="80000"/>
              <a:alpha val="22812"/>
            </a:schemeClr>
          </a:solidFill>
        </p:spPr>
        <p:txBody>
          <a:bodyPr wrap="square" rtlCol="0">
            <a:spAutoFit/>
          </a:bodyPr>
          <a:lstStyle/>
          <a:p>
            <a:endParaRPr lang="en-BE" dirty="0"/>
          </a:p>
        </p:txBody>
      </p:sp>
      <p:sp>
        <p:nvSpPr>
          <p:cNvPr id="7" name="TextBox 6">
            <a:extLst>
              <a:ext uri="{FF2B5EF4-FFF2-40B4-BE49-F238E27FC236}">
                <a16:creationId xmlns:a16="http://schemas.microsoft.com/office/drawing/2014/main" id="{6D174CB2-47D7-65EF-0584-9FA54C2C6E49}"/>
              </a:ext>
            </a:extLst>
          </p:cNvPr>
          <p:cNvSpPr txBox="1"/>
          <p:nvPr/>
        </p:nvSpPr>
        <p:spPr>
          <a:xfrm>
            <a:off x="341586" y="4394623"/>
            <a:ext cx="11508828" cy="369332"/>
          </a:xfrm>
          <a:prstGeom prst="rect">
            <a:avLst/>
          </a:prstGeom>
          <a:solidFill>
            <a:schemeClr val="accent6">
              <a:lumMod val="20000"/>
              <a:lumOff val="80000"/>
              <a:alpha val="22812"/>
            </a:schemeClr>
          </a:solidFill>
        </p:spPr>
        <p:txBody>
          <a:bodyPr wrap="square" rtlCol="0">
            <a:spAutoFit/>
          </a:bodyPr>
          <a:lstStyle/>
          <a:p>
            <a:endParaRPr lang="en-BE" dirty="0"/>
          </a:p>
        </p:txBody>
      </p:sp>
      <p:sp>
        <p:nvSpPr>
          <p:cNvPr id="8" name="TextBox 7">
            <a:extLst>
              <a:ext uri="{FF2B5EF4-FFF2-40B4-BE49-F238E27FC236}">
                <a16:creationId xmlns:a16="http://schemas.microsoft.com/office/drawing/2014/main" id="{9DFDE26D-79E9-A6C7-61FE-32CD0D1E5BEA}"/>
              </a:ext>
            </a:extLst>
          </p:cNvPr>
          <p:cNvSpPr txBox="1"/>
          <p:nvPr/>
        </p:nvSpPr>
        <p:spPr>
          <a:xfrm>
            <a:off x="341586" y="4798007"/>
            <a:ext cx="11508828" cy="369332"/>
          </a:xfrm>
          <a:prstGeom prst="rect">
            <a:avLst/>
          </a:prstGeom>
          <a:solidFill>
            <a:schemeClr val="accent6">
              <a:lumMod val="20000"/>
              <a:lumOff val="80000"/>
              <a:alpha val="22812"/>
            </a:schemeClr>
          </a:solidFill>
        </p:spPr>
        <p:txBody>
          <a:bodyPr wrap="square" rtlCol="0">
            <a:spAutoFit/>
          </a:bodyPr>
          <a:lstStyle/>
          <a:p>
            <a:endParaRPr lang="en-BE" dirty="0"/>
          </a:p>
        </p:txBody>
      </p:sp>
      <p:sp>
        <p:nvSpPr>
          <p:cNvPr id="9" name="TextBox 8">
            <a:extLst>
              <a:ext uri="{FF2B5EF4-FFF2-40B4-BE49-F238E27FC236}">
                <a16:creationId xmlns:a16="http://schemas.microsoft.com/office/drawing/2014/main" id="{7F90697D-608F-D600-6DDE-0D4CDB4602FC}"/>
              </a:ext>
            </a:extLst>
          </p:cNvPr>
          <p:cNvSpPr txBox="1"/>
          <p:nvPr/>
        </p:nvSpPr>
        <p:spPr>
          <a:xfrm>
            <a:off x="341586" y="3344121"/>
            <a:ext cx="11508828" cy="369332"/>
          </a:xfrm>
          <a:prstGeom prst="rect">
            <a:avLst/>
          </a:prstGeom>
          <a:solidFill>
            <a:schemeClr val="accent6">
              <a:lumMod val="20000"/>
              <a:lumOff val="80000"/>
              <a:alpha val="22812"/>
            </a:schemeClr>
          </a:solidFill>
        </p:spPr>
        <p:txBody>
          <a:bodyPr wrap="square" rtlCol="0">
            <a:spAutoFit/>
          </a:bodyPr>
          <a:lstStyle/>
          <a:p>
            <a:endParaRPr lang="en-BE" dirty="0"/>
          </a:p>
        </p:txBody>
      </p:sp>
    </p:spTree>
    <p:extLst>
      <p:ext uri="{BB962C8B-B14F-4D97-AF65-F5344CB8AC3E}">
        <p14:creationId xmlns:p14="http://schemas.microsoft.com/office/powerpoint/2010/main" val="279955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3B0D-0F20-12EC-5051-04E98ABB5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5CAB4-2128-794C-3131-67529BD1580C}"/>
              </a:ext>
            </a:extLst>
          </p:cNvPr>
          <p:cNvSpPr>
            <a:spLocks noGrp="1"/>
          </p:cNvSpPr>
          <p:nvPr>
            <p:ph type="title"/>
          </p:nvPr>
        </p:nvSpPr>
        <p:spPr/>
        <p:txBody>
          <a:bodyPr/>
          <a:lstStyle/>
          <a:p>
            <a:r>
              <a:rPr lang="en-US" dirty="0">
                <a:solidFill>
                  <a:schemeClr val="accent1"/>
                </a:solidFill>
              </a:rPr>
              <a:t>IPCRG Small grant awards: </a:t>
            </a:r>
            <a:r>
              <a:rPr lang="en-GB" sz="4400" b="1" dirty="0">
                <a:solidFill>
                  <a:schemeClr val="accent1"/>
                </a:solidFill>
              </a:rPr>
              <a:t>Achievements</a:t>
            </a:r>
            <a:endParaRPr lang="en-US" dirty="0">
              <a:solidFill>
                <a:schemeClr val="accent1"/>
              </a:solidFill>
            </a:endParaRPr>
          </a:p>
        </p:txBody>
      </p:sp>
      <p:sp>
        <p:nvSpPr>
          <p:cNvPr id="5" name="TextBox 4">
            <a:extLst>
              <a:ext uri="{FF2B5EF4-FFF2-40B4-BE49-F238E27FC236}">
                <a16:creationId xmlns:a16="http://schemas.microsoft.com/office/drawing/2014/main" id="{C8C82396-9A45-BB4D-8DFD-C2A1744488F0}"/>
              </a:ext>
            </a:extLst>
          </p:cNvPr>
          <p:cNvSpPr txBox="1"/>
          <p:nvPr/>
        </p:nvSpPr>
        <p:spPr>
          <a:xfrm>
            <a:off x="478367" y="1375995"/>
            <a:ext cx="11235266" cy="4308872"/>
          </a:xfrm>
          <a:prstGeom prst="rect">
            <a:avLst/>
          </a:prstGeom>
          <a:noFill/>
        </p:spPr>
        <p:txBody>
          <a:bodyPr wrap="square">
            <a:spAutoFit/>
          </a:bodyPr>
          <a:lstStyle/>
          <a:p>
            <a:pPr>
              <a:defRPr/>
            </a:pPr>
            <a:r>
              <a:rPr lang="en-GB" dirty="0"/>
              <a:t>1</a:t>
            </a:r>
            <a:r>
              <a:rPr lang="en-GB" i="1" dirty="0"/>
              <a:t>. A photo-elicitation study: Self management at home - Exercise &amp; COPD, Malaysia: </a:t>
            </a:r>
            <a:r>
              <a:rPr lang="en-GB" sz="1800" u="none" strike="noStrike" dirty="0">
                <a:solidFill>
                  <a:srgbClr val="0070C0"/>
                </a:solidFill>
                <a:effectLst/>
                <a:latin typeface="+mj-lt"/>
              </a:rPr>
              <a:t>Hani </a:t>
            </a:r>
            <a:r>
              <a:rPr lang="en-GB" sz="1800" u="none" strike="noStrike" dirty="0" err="1">
                <a:solidFill>
                  <a:srgbClr val="0070C0"/>
                </a:solidFill>
                <a:effectLst/>
                <a:latin typeface="+mj-lt"/>
              </a:rPr>
              <a:t>Syahida</a:t>
            </a:r>
            <a:r>
              <a:rPr lang="en-GB" sz="1800" u="none" strike="noStrike" dirty="0">
                <a:solidFill>
                  <a:srgbClr val="0070C0"/>
                </a:solidFill>
                <a:effectLst/>
                <a:latin typeface="+mj-lt"/>
              </a:rPr>
              <a:t> Salim</a:t>
            </a:r>
            <a:endParaRPr lang="en-GB" i="1" dirty="0"/>
          </a:p>
          <a:p>
            <a:endParaRPr lang="en-MY" sz="1000" b="1" dirty="0">
              <a:effectLst/>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MY" b="1" dirty="0">
                <a:effectLst/>
                <a:ea typeface="Times New Roman" panose="02020603050405020304" pitchFamily="18" charset="0"/>
                <a:cs typeface="Times New Roman" panose="02020603050405020304" pitchFamily="18" charset="0"/>
              </a:rPr>
              <a:t>Enhanced awareness</a:t>
            </a:r>
            <a:r>
              <a:rPr lang="en-MY" dirty="0">
                <a:effectLst/>
                <a:ea typeface="Times New Roman" panose="02020603050405020304" pitchFamily="18" charset="0"/>
                <a:cs typeface="Times New Roman" panose="02020603050405020304" pitchFamily="18" charset="0"/>
              </a:rPr>
              <a:t> of home-based exercise challenges among rehabilitation attendees &amp; providers.</a:t>
            </a:r>
          </a:p>
          <a:p>
            <a:pPr marL="457200" indent="-457200">
              <a:buFont typeface="Arial" panose="020B0604020202020204" pitchFamily="34" charset="0"/>
              <a:buChar char="•"/>
            </a:pPr>
            <a:r>
              <a:rPr lang="en-MY" b="1" dirty="0">
                <a:effectLst/>
                <a:ea typeface="Times New Roman" panose="02020603050405020304" pitchFamily="18" charset="0"/>
                <a:cs typeface="Times New Roman" panose="02020603050405020304" pitchFamily="18" charset="0"/>
              </a:rPr>
              <a:t>Healthcare professionals informed</a:t>
            </a:r>
            <a:r>
              <a:rPr lang="en-MY" dirty="0">
                <a:effectLst/>
                <a:ea typeface="Times New Roman" panose="02020603050405020304" pitchFamily="18" charset="0"/>
                <a:cs typeface="Times New Roman" panose="02020603050405020304" pitchFamily="18" charset="0"/>
              </a:rPr>
              <a:t> for better COPD care.</a:t>
            </a:r>
          </a:p>
          <a:p>
            <a:pPr marL="457200" indent="-457200">
              <a:buFont typeface="Arial" panose="020B0604020202020204" pitchFamily="34" charset="0"/>
              <a:buChar char="•"/>
            </a:pPr>
            <a:r>
              <a:rPr lang="en-MY" b="1" dirty="0">
                <a:effectLst/>
                <a:ea typeface="Times New Roman" panose="02020603050405020304" pitchFamily="18" charset="0"/>
                <a:cs typeface="Times New Roman" panose="02020603050405020304" pitchFamily="18" charset="0"/>
              </a:rPr>
              <a:t>Community engagement </a:t>
            </a:r>
            <a:r>
              <a:rPr lang="en-MY" dirty="0">
                <a:effectLst/>
                <a:ea typeface="Times New Roman" panose="02020603050405020304" pitchFamily="18" charset="0"/>
                <a:cs typeface="Times New Roman" panose="02020603050405020304" pitchFamily="18" charset="0"/>
              </a:rPr>
              <a:t>for broader dissemination (in progress).</a:t>
            </a:r>
          </a:p>
          <a:p>
            <a:pPr marL="457200" indent="-457200">
              <a:buFont typeface="Arial" panose="020B0604020202020204" pitchFamily="34" charset="0"/>
              <a:buChar char="•"/>
            </a:pPr>
            <a:endParaRPr lang="en-MY" dirty="0">
              <a:ea typeface="Calibri" panose="020F0502020204030204" pitchFamily="34" charset="0"/>
              <a:cs typeface="Times New Roman" panose="02020603050405020304" pitchFamily="18" charset="0"/>
            </a:endParaRPr>
          </a:p>
          <a:p>
            <a:r>
              <a:rPr lang="en-MY" dirty="0">
                <a:effectLst/>
                <a:ea typeface="Calibri" panose="020F0502020204030204" pitchFamily="34" charset="0"/>
                <a:cs typeface="Times New Roman" panose="02020603050405020304" pitchFamily="18" charset="0"/>
              </a:rPr>
              <a:t>2. </a:t>
            </a:r>
            <a:r>
              <a:rPr lang="en-GB" i="1" dirty="0"/>
              <a:t>Beliefs surrounding the use of inhaled asthma medication in The Gambia: a qualitative study of asthma patients and health care workers </a:t>
            </a:r>
            <a:r>
              <a:rPr lang="en-GB" sz="1200" dirty="0"/>
              <a:t>(</a:t>
            </a:r>
            <a:r>
              <a:rPr lang="en-US" sz="1200" dirty="0"/>
              <a:t>Published: </a:t>
            </a:r>
            <a:r>
              <a:rPr lang="en-US" sz="1200" dirty="0" err="1"/>
              <a:t>npj</a:t>
            </a:r>
            <a:r>
              <a:rPr lang="en-US" sz="1200" dirty="0"/>
              <a:t> Primary Care Respiratory Medicine, </a:t>
            </a:r>
            <a:r>
              <a:rPr lang="en-US" sz="1200" dirty="0" err="1"/>
              <a:t>Jayasooriya</a:t>
            </a:r>
            <a:r>
              <a:rPr lang="en-US" sz="1200" dirty="0"/>
              <a:t> et al. 34: 29, 2024) </a:t>
            </a:r>
            <a:r>
              <a:rPr lang="en-GB" u="none" strike="noStrike" dirty="0" err="1">
                <a:solidFill>
                  <a:srgbClr val="0070C0"/>
                </a:solidFill>
                <a:effectLst/>
                <a:latin typeface="+mj-lt"/>
              </a:rPr>
              <a:t>Shamanthi</a:t>
            </a:r>
            <a:r>
              <a:rPr lang="en-GB" u="none" strike="noStrike" dirty="0">
                <a:solidFill>
                  <a:srgbClr val="0070C0"/>
                </a:solidFill>
                <a:effectLst/>
                <a:latin typeface="+mj-lt"/>
              </a:rPr>
              <a:t> </a:t>
            </a:r>
            <a:r>
              <a:rPr lang="en-GB" u="none" strike="noStrike" dirty="0" err="1">
                <a:solidFill>
                  <a:srgbClr val="0070C0"/>
                </a:solidFill>
                <a:effectLst/>
                <a:latin typeface="+mj-lt"/>
              </a:rPr>
              <a:t>Jayasooriya</a:t>
            </a:r>
            <a:endParaRPr lang="en-US" dirty="0"/>
          </a:p>
          <a:p>
            <a:endParaRPr lang="en-US" sz="1200" dirty="0"/>
          </a:p>
          <a:p>
            <a:pPr marL="285750" indent="-285750">
              <a:buFont typeface="Arial" panose="020B0604020202020204" pitchFamily="34" charset="0"/>
              <a:buChar char="•"/>
            </a:pPr>
            <a:r>
              <a:rPr lang="en-US" dirty="0"/>
              <a:t>Limited access to inhalers was an issue resulting in continued use of oral medications.</a:t>
            </a:r>
          </a:p>
          <a:p>
            <a:pPr marL="285750" indent="-285750">
              <a:buFont typeface="Arial" panose="020B0604020202020204" pitchFamily="34" charset="0"/>
              <a:buChar char="•"/>
            </a:pPr>
            <a:r>
              <a:rPr lang="en-US" dirty="0"/>
              <a:t>Some people living with asthma </a:t>
            </a:r>
            <a:r>
              <a:rPr lang="en-US" dirty="0" err="1"/>
              <a:t>recognised</a:t>
            </a:r>
            <a:r>
              <a:rPr lang="en-US" dirty="0"/>
              <a:t> the benefits of inhalers, yet </a:t>
            </a:r>
            <a:r>
              <a:rPr lang="en-US" b="1" dirty="0"/>
              <a:t>beliefs that inhalers were dangerous were common. </a:t>
            </a:r>
          </a:p>
          <a:p>
            <a:pPr marL="285750" indent="-285750">
              <a:buFont typeface="Arial" panose="020B0604020202020204" pitchFamily="34" charset="0"/>
              <a:buChar char="•"/>
            </a:pPr>
            <a:r>
              <a:rPr lang="en-US" dirty="0"/>
              <a:t>Reliance on oral short-acting beta agonists meant asthma was seen as a recurrent acute condition resulting in an emphasis on hospital management and </a:t>
            </a:r>
            <a:r>
              <a:rPr lang="en-US" b="1" dirty="0"/>
              <a:t>little awareness of inhaled preventative medicines</a:t>
            </a:r>
            <a:r>
              <a:rPr lang="en-US" dirty="0"/>
              <a:t>. </a:t>
            </a:r>
          </a:p>
          <a:p>
            <a:r>
              <a:rPr lang="en-US" dirty="0"/>
              <a:t>Conclusion: Increasing access to inhaled medicines, has the potential to reduce costly avoidable admissions, but socio-cultural factors, in addition to medication supply, need addressing. </a:t>
            </a:r>
          </a:p>
        </p:txBody>
      </p:sp>
    </p:spTree>
    <p:extLst>
      <p:ext uri="{BB962C8B-B14F-4D97-AF65-F5344CB8AC3E}">
        <p14:creationId xmlns:p14="http://schemas.microsoft.com/office/powerpoint/2010/main" val="1685953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B2B10-6656-C298-6B20-2BF37C8B3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2E1AA-08D8-6265-10E7-A6FCA091686F}"/>
              </a:ext>
            </a:extLst>
          </p:cNvPr>
          <p:cNvSpPr>
            <a:spLocks noGrp="1"/>
          </p:cNvSpPr>
          <p:nvPr>
            <p:ph type="title"/>
          </p:nvPr>
        </p:nvSpPr>
        <p:spPr/>
        <p:txBody>
          <a:bodyPr/>
          <a:lstStyle/>
          <a:p>
            <a:r>
              <a:rPr lang="en-US" dirty="0">
                <a:solidFill>
                  <a:schemeClr val="accent1"/>
                </a:solidFill>
              </a:rPr>
              <a:t>IPCRG Small grant awards: </a:t>
            </a:r>
            <a:r>
              <a:rPr lang="en-GB" sz="4400" b="1" dirty="0">
                <a:solidFill>
                  <a:schemeClr val="accent1"/>
                </a:solidFill>
              </a:rPr>
              <a:t>Achievements</a:t>
            </a:r>
            <a:endParaRPr lang="en-US" dirty="0"/>
          </a:p>
        </p:txBody>
      </p:sp>
      <p:sp>
        <p:nvSpPr>
          <p:cNvPr id="5" name="TextBox 4">
            <a:extLst>
              <a:ext uri="{FF2B5EF4-FFF2-40B4-BE49-F238E27FC236}">
                <a16:creationId xmlns:a16="http://schemas.microsoft.com/office/drawing/2014/main" id="{DB80FCA6-4983-38B1-E958-ECED3872A0E4}"/>
              </a:ext>
            </a:extLst>
          </p:cNvPr>
          <p:cNvSpPr txBox="1"/>
          <p:nvPr/>
        </p:nvSpPr>
        <p:spPr>
          <a:xfrm>
            <a:off x="478367" y="1375995"/>
            <a:ext cx="11235266" cy="4924425"/>
          </a:xfrm>
          <a:prstGeom prst="rect">
            <a:avLst/>
          </a:prstGeom>
          <a:noFill/>
        </p:spPr>
        <p:txBody>
          <a:bodyPr wrap="square">
            <a:spAutoFit/>
          </a:bodyPr>
          <a:lstStyle/>
          <a:p>
            <a:pPr>
              <a:defRPr/>
            </a:pPr>
            <a:r>
              <a:rPr lang="en-US" sz="1800" i="1" dirty="0"/>
              <a:t>3. Stakeholder perspectives and experiences of persistent cough management in Wakiso District, Uganda </a:t>
            </a:r>
            <a:r>
              <a:rPr lang="en-GB" sz="1800" u="none" strike="noStrike" dirty="0" err="1">
                <a:solidFill>
                  <a:srgbClr val="0070C0"/>
                </a:solidFill>
                <a:effectLst/>
                <a:latin typeface="+mj-lt"/>
              </a:rPr>
              <a:t>Edwinah</a:t>
            </a:r>
            <a:r>
              <a:rPr lang="en-GB" sz="1800" u="none" strike="noStrike" dirty="0">
                <a:solidFill>
                  <a:srgbClr val="0070C0"/>
                </a:solidFill>
                <a:effectLst/>
                <a:latin typeface="+mj-lt"/>
              </a:rPr>
              <a:t> </a:t>
            </a:r>
            <a:r>
              <a:rPr lang="en-GB" sz="1800" u="none" strike="noStrike" dirty="0" err="1">
                <a:solidFill>
                  <a:srgbClr val="0070C0"/>
                </a:solidFill>
                <a:effectLst/>
                <a:latin typeface="+mj-lt"/>
              </a:rPr>
              <a:t>Atusingwize</a:t>
            </a:r>
            <a:endParaRPr lang="en-US" sz="1800" i="1" dirty="0"/>
          </a:p>
          <a:p>
            <a:pPr>
              <a:defRPr/>
            </a:pPr>
            <a:endParaRPr lang="en-GB" sz="800" dirty="0"/>
          </a:p>
          <a:p>
            <a:pPr marL="285750" indent="-285750">
              <a:buFont typeface="Arial" panose="020B0604020202020204" pitchFamily="34" charset="0"/>
              <a:buChar char="•"/>
            </a:pPr>
            <a:r>
              <a:rPr lang="en-US" b="1" dirty="0"/>
              <a:t>Persistent cough was perceived as normal </a:t>
            </a:r>
            <a:r>
              <a:rPr lang="en-US" dirty="0"/>
              <a:t>and increasing with community members practicing self-medication</a:t>
            </a:r>
            <a:endParaRPr lang="en-MY" dirty="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t>Patient empowerment and a multidisciplinary approach to persistent cough was lacking</a:t>
            </a:r>
          </a:p>
          <a:p>
            <a:pPr marL="285750" indent="-285750">
              <a:buFont typeface="Arial" panose="020B0604020202020204" pitchFamily="34" charset="0"/>
              <a:buChar char="•"/>
            </a:pPr>
            <a:r>
              <a:rPr lang="en-US" b="1" dirty="0"/>
              <a:t>Knowledge gaps </a:t>
            </a:r>
            <a:r>
              <a:rPr lang="en-US" dirty="0"/>
              <a:t>(health workers and community) and economic constraints (community level) limited persistent cough management within primary care. </a:t>
            </a:r>
          </a:p>
          <a:p>
            <a:pPr marL="457200" indent="-457200">
              <a:buFont typeface="Arial" panose="020B0604020202020204" pitchFamily="34" charset="0"/>
              <a:buChar char="•"/>
            </a:pPr>
            <a:endParaRPr lang="en-MY" dirty="0">
              <a:ea typeface="Calibri" panose="020F0502020204030204" pitchFamily="34" charset="0"/>
              <a:cs typeface="Times New Roman" panose="02020603050405020304" pitchFamily="18" charset="0"/>
            </a:endParaRPr>
          </a:p>
          <a:p>
            <a:r>
              <a:rPr lang="en-MY" dirty="0">
                <a:effectLst/>
                <a:ea typeface="Calibri" panose="020F0502020204030204" pitchFamily="34" charset="0"/>
                <a:cs typeface="Times New Roman" panose="02020603050405020304" pitchFamily="18" charset="0"/>
              </a:rPr>
              <a:t>4. </a:t>
            </a:r>
            <a:r>
              <a:rPr lang="en-US" sz="1800" i="1" dirty="0">
                <a:effectLst/>
              </a:rPr>
              <a:t>A feasibility study to evaluate a decision support tool to diagnose and manage chronic cough at primary health clinics (CC-DST), Malaysia </a:t>
            </a:r>
            <a:r>
              <a:rPr lang="en-GB" sz="1800" u="none" strike="noStrike" dirty="0">
                <a:solidFill>
                  <a:srgbClr val="0070C0"/>
                </a:solidFill>
                <a:effectLst/>
                <a:latin typeface="+mj-lt"/>
              </a:rPr>
              <a:t>Wen Ming Koh</a:t>
            </a:r>
            <a:endParaRPr lang="en-US" sz="1800" i="1" dirty="0">
              <a:effectLst/>
            </a:endParaRPr>
          </a:p>
          <a:p>
            <a:endParaRPr lang="en-US" sz="800" i="1" dirty="0"/>
          </a:p>
          <a:p>
            <a:pPr marL="285750" indent="-285750">
              <a:buFont typeface="Arial" panose="020B0604020202020204" pitchFamily="34" charset="0"/>
              <a:buChar char="•"/>
            </a:pPr>
            <a:r>
              <a:rPr lang="en-US" dirty="0"/>
              <a:t>After </a:t>
            </a:r>
            <a:r>
              <a:rPr lang="en-US" b="1" dirty="0"/>
              <a:t>feedback from IPGRG conference</a:t>
            </a:r>
            <a:r>
              <a:rPr lang="en-US" dirty="0"/>
              <a:t>, the tool </a:t>
            </a:r>
            <a:r>
              <a:rPr lang="en-US" b="1" dirty="0"/>
              <a:t>shifted from a paper to a user-friendly web application </a:t>
            </a:r>
            <a:r>
              <a:rPr lang="en-US" dirty="0"/>
              <a:t>and now collects patient data and generates a list of likely diagnoses and its supportive features</a:t>
            </a:r>
          </a:p>
          <a:p>
            <a:pPr marL="285750" indent="-285750">
              <a:buFont typeface="Arial" panose="020B0604020202020204" pitchFamily="34" charset="0"/>
              <a:buChar char="•"/>
            </a:pPr>
            <a:r>
              <a:rPr lang="en-US" dirty="0"/>
              <a:t>User Testing with primary care doctors to assess user experience and functionality ongoing and feasibility study underway to understand the tool's potential impact on improving diagnosis, referral times, and treatment outcomes for chronic cough.</a:t>
            </a:r>
            <a:endParaRPr lang="en-BE" dirty="0"/>
          </a:p>
          <a:p>
            <a:pPr marL="285750" indent="-285750">
              <a:buFont typeface="Arial" panose="020B0604020202020204" pitchFamily="34" charset="0"/>
              <a:buChar char="•"/>
            </a:pPr>
            <a:endParaRPr lang="en-MY"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72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D2191-2895-24A8-456D-D4858CCCE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FD8B9-FC31-8E24-083F-3E8AB574870F}"/>
              </a:ext>
            </a:extLst>
          </p:cNvPr>
          <p:cNvSpPr>
            <a:spLocks noGrp="1"/>
          </p:cNvSpPr>
          <p:nvPr>
            <p:ph type="title"/>
          </p:nvPr>
        </p:nvSpPr>
        <p:spPr/>
        <p:txBody>
          <a:bodyPr/>
          <a:lstStyle/>
          <a:p>
            <a:r>
              <a:rPr lang="en-US" dirty="0">
                <a:solidFill>
                  <a:schemeClr val="accent1"/>
                </a:solidFill>
              </a:rPr>
              <a:t>IPCRG Small grant awards: </a:t>
            </a:r>
            <a:r>
              <a:rPr lang="en-GB" sz="4400" b="1" dirty="0">
                <a:solidFill>
                  <a:schemeClr val="accent1"/>
                </a:solidFill>
              </a:rPr>
              <a:t>Achievements</a:t>
            </a:r>
            <a:endParaRPr lang="en-US" dirty="0"/>
          </a:p>
        </p:txBody>
      </p:sp>
      <p:sp>
        <p:nvSpPr>
          <p:cNvPr id="5" name="TextBox 4">
            <a:extLst>
              <a:ext uri="{FF2B5EF4-FFF2-40B4-BE49-F238E27FC236}">
                <a16:creationId xmlns:a16="http://schemas.microsoft.com/office/drawing/2014/main" id="{124C9725-1496-2573-8BCF-B4BE07D04338}"/>
              </a:ext>
            </a:extLst>
          </p:cNvPr>
          <p:cNvSpPr txBox="1"/>
          <p:nvPr/>
        </p:nvSpPr>
        <p:spPr>
          <a:xfrm>
            <a:off x="478367" y="1375995"/>
            <a:ext cx="11235266" cy="5047536"/>
          </a:xfrm>
          <a:prstGeom prst="rect">
            <a:avLst/>
          </a:prstGeom>
          <a:noFill/>
        </p:spPr>
        <p:txBody>
          <a:bodyPr wrap="square">
            <a:spAutoFit/>
          </a:bodyPr>
          <a:lstStyle/>
          <a:p>
            <a:pPr>
              <a:defRPr/>
            </a:pPr>
            <a:r>
              <a:rPr lang="en-GB" i="1" dirty="0"/>
              <a:t>5</a:t>
            </a:r>
            <a:r>
              <a:rPr lang="en-GB" sz="1800" i="1" dirty="0"/>
              <a:t>. Applying the TAI (Test of Adherence to Inhalers) Toolkit to patients with COPD in Kyrgyzstan </a:t>
            </a:r>
            <a:r>
              <a:rPr lang="en-GB" sz="1800" u="none" strike="noStrike" dirty="0" err="1">
                <a:solidFill>
                  <a:srgbClr val="0070C0"/>
                </a:solidFill>
                <a:effectLst/>
                <a:latin typeface="+mj-lt"/>
              </a:rPr>
              <a:t>Aizhamal</a:t>
            </a:r>
            <a:r>
              <a:rPr lang="en-GB" sz="1800" u="none" strike="noStrike" dirty="0">
                <a:solidFill>
                  <a:srgbClr val="0070C0"/>
                </a:solidFill>
                <a:effectLst/>
                <a:latin typeface="+mj-lt"/>
              </a:rPr>
              <a:t> </a:t>
            </a:r>
            <a:r>
              <a:rPr lang="en-GB" sz="1800" u="none" strike="noStrike" dirty="0" err="1">
                <a:solidFill>
                  <a:srgbClr val="0070C0"/>
                </a:solidFill>
                <a:effectLst/>
                <a:latin typeface="+mj-lt"/>
              </a:rPr>
              <a:t>Tabyshova</a:t>
            </a:r>
            <a:endParaRPr lang="en-GB" sz="1800" i="1" dirty="0"/>
          </a:p>
          <a:p>
            <a:pPr>
              <a:defRPr/>
            </a:pPr>
            <a:endParaRPr lang="en-GB" sz="800" dirty="0"/>
          </a:p>
          <a:p>
            <a:pPr marL="285750" indent="-285750">
              <a:buFont typeface="Arial" panose="020B0604020202020204" pitchFamily="34" charset="0"/>
              <a:buChar char="•"/>
            </a:pPr>
            <a:r>
              <a:rPr lang="en-US" dirty="0"/>
              <a:t>91% of doctors satisfied with TAI Toolkit</a:t>
            </a:r>
            <a:endParaRPr lang="aa-ET"/>
          </a:p>
          <a:p>
            <a:pPr marL="285750" indent="-285750">
              <a:buFont typeface="Arial" panose="020B0604020202020204" pitchFamily="34" charset="0"/>
              <a:buChar char="•"/>
            </a:pPr>
            <a:r>
              <a:rPr lang="en-US" dirty="0"/>
              <a:t>Translated to local language and adapted to local setting the TAI Toolkit</a:t>
            </a:r>
            <a:endParaRPr lang="aa-ET"/>
          </a:p>
          <a:p>
            <a:pPr marL="285750" indent="-285750">
              <a:buFont typeface="Arial" panose="020B0604020202020204" pitchFamily="34" charset="0"/>
              <a:buChar char="•"/>
            </a:pPr>
            <a:r>
              <a:rPr lang="en-US" dirty="0"/>
              <a:t>Implementation is continuing </a:t>
            </a:r>
          </a:p>
          <a:p>
            <a:pPr marL="457200" indent="-457200">
              <a:buFont typeface="Arial" panose="020B0604020202020204" pitchFamily="34" charset="0"/>
              <a:buChar char="•"/>
            </a:pPr>
            <a:endParaRPr lang="en-MY" dirty="0">
              <a:ea typeface="Calibri" panose="020F0502020204030204" pitchFamily="34" charset="0"/>
              <a:cs typeface="Times New Roman" panose="02020603050405020304" pitchFamily="18" charset="0"/>
            </a:endParaRPr>
          </a:p>
          <a:p>
            <a:r>
              <a:rPr lang="en-MY" altLang="zh-CN" sz="1800" i="1" dirty="0">
                <a:cs typeface="Times New Roman" panose="02020603050405020304" pitchFamily="18" charset="0"/>
                <a:sym typeface="+mn-ea"/>
              </a:rPr>
              <a:t>6. </a:t>
            </a:r>
            <a:r>
              <a:rPr lang="zh-CN" altLang="en-US" sz="1800" i="1" dirty="0">
                <a:sym typeface="+mn-ea"/>
              </a:rPr>
              <a:t>Exploring stakeholders' attitudes and perspectives on COPD screening in China - A qualitative study</a:t>
            </a:r>
            <a:r>
              <a:rPr lang="en-US" altLang="zh-CN" sz="1800" i="1" dirty="0">
                <a:sym typeface="+mn-ea"/>
              </a:rPr>
              <a:t> </a:t>
            </a:r>
            <a:r>
              <a:rPr lang="en-GB" sz="1800" u="none" strike="noStrike" dirty="0">
                <a:solidFill>
                  <a:srgbClr val="0070C0"/>
                </a:solidFill>
                <a:effectLst/>
                <a:latin typeface="+mj-lt"/>
              </a:rPr>
              <a:t>Zihan Pan</a:t>
            </a:r>
            <a:endParaRPr lang="en-US" sz="1800" i="1" dirty="0">
              <a:effectLst/>
            </a:endParaRPr>
          </a:p>
          <a:p>
            <a:endParaRPr lang="en-US" sz="800" i="1" dirty="0"/>
          </a:p>
          <a:p>
            <a:pPr marL="285750" indent="-285750">
              <a:buFont typeface="Arial" panose="020B0604020202090204" pitchFamily="34" charset="0"/>
              <a:buChar char="•"/>
            </a:pPr>
            <a:r>
              <a:rPr lang="en-US" altLang="zh-CN" sz="1800" dirty="0"/>
              <a:t>The study helped us understand how COPD screening was implemented in China</a:t>
            </a:r>
          </a:p>
          <a:p>
            <a:pPr marL="285750" indent="-285750">
              <a:buFont typeface="Arial" panose="020B0604020202090204" pitchFamily="34" charset="0"/>
              <a:buChar char="•"/>
            </a:pPr>
            <a:r>
              <a:rPr lang="en-US" altLang="zh-CN" sz="1800" dirty="0"/>
              <a:t>This project provided an </a:t>
            </a:r>
            <a:r>
              <a:rPr lang="en-US" altLang="zh-CN" sz="1800" b="1" dirty="0"/>
              <a:t>important preliminary research basis for our future study</a:t>
            </a:r>
            <a:endParaRPr lang="en-US" altLang="zh-CN" b="1" dirty="0"/>
          </a:p>
          <a:p>
            <a:pPr marL="285750" indent="-285750">
              <a:buFont typeface="Arial" panose="020B0604020202090204" pitchFamily="34" charset="0"/>
              <a:buChar char="•"/>
            </a:pPr>
            <a:r>
              <a:rPr lang="en-US" altLang="zh-CN" sz="1800" b="1" dirty="0"/>
              <a:t>Nb COPD has been i</a:t>
            </a:r>
            <a:r>
              <a:rPr lang="en-US" altLang="zh-CN" b="1" dirty="0"/>
              <a:t>ncluded in national public health services, a major change for respiratory health care in China</a:t>
            </a:r>
            <a:endParaRPr lang="en-US" altLang="zh-CN" sz="1800" dirty="0"/>
          </a:p>
          <a:p>
            <a:r>
              <a:rPr lang="en-MY" i="1" dirty="0"/>
              <a:t>7. </a:t>
            </a:r>
            <a:r>
              <a:rPr lang="en-GB" i="1" dirty="0"/>
              <a:t>Association between sleep apnoea and chronic cough in the Kyrgyz Republic</a:t>
            </a:r>
          </a:p>
          <a:p>
            <a:endParaRPr lang="en-GB" sz="800" i="1" dirty="0"/>
          </a:p>
          <a:p>
            <a:pPr marL="285750" indent="-285750">
              <a:buFont typeface="Arial" panose="020B0604020202020204" pitchFamily="34" charset="0"/>
              <a:buChar char="•"/>
            </a:pPr>
            <a:r>
              <a:rPr lang="en-GB" sz="1800" dirty="0"/>
              <a:t>Shown a higher prevalence of chronic cough in untreated OSA patients (16.4%) vs treated with CPAP (10%)</a:t>
            </a:r>
          </a:p>
          <a:p>
            <a:pPr marL="285750" indent="-285750">
              <a:buFont typeface="Arial" panose="020B0604020202020204" pitchFamily="34" charset="0"/>
              <a:buChar char="•"/>
            </a:pPr>
            <a:r>
              <a:rPr lang="en-GB" sz="1800" dirty="0"/>
              <a:t>Strengthened the case for early diagnosis and CPAP treatment in OSA patients to reduce CC</a:t>
            </a:r>
          </a:p>
          <a:p>
            <a:pPr marL="285750" indent="-285750">
              <a:buFont typeface="Arial" panose="020B0604020202020204" pitchFamily="34" charset="0"/>
              <a:buChar char="•"/>
            </a:pPr>
            <a:r>
              <a:rPr lang="en-GB" sz="1800" dirty="0"/>
              <a:t>Provided evidence to support integrating OSA screening in patients presenting with CC	</a:t>
            </a:r>
          </a:p>
          <a:p>
            <a:pPr marL="285750" indent="-285750">
              <a:buFont typeface="Arial" panose="020B0604020202020204" pitchFamily="34" charset="0"/>
              <a:buChar char="•"/>
            </a:pPr>
            <a:r>
              <a:rPr lang="en-GB" sz="1800" dirty="0"/>
              <a:t>Created a foundation for future research and policy development to improve OSA/CC services in the KR</a:t>
            </a:r>
            <a:endParaRPr lang="en-BE" dirty="0"/>
          </a:p>
          <a:p>
            <a:endParaRPr lang="en-MY" i="1" dirty="0"/>
          </a:p>
        </p:txBody>
      </p:sp>
    </p:spTree>
    <p:extLst>
      <p:ext uri="{BB962C8B-B14F-4D97-AF65-F5344CB8AC3E}">
        <p14:creationId xmlns:p14="http://schemas.microsoft.com/office/powerpoint/2010/main" val="19218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B684D8-E1EB-7EE2-E441-495BB04E54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610" b="15953"/>
          <a:stretch/>
        </p:blipFill>
        <p:spPr bwMode="auto">
          <a:xfrm>
            <a:off x="-56087" y="941688"/>
            <a:ext cx="5649882" cy="2221971"/>
          </a:xfrm>
          <a:prstGeom prst="rect">
            <a:avLst/>
          </a:prstGeom>
          <a:noFill/>
          <a:ln>
            <a:noFill/>
          </a:ln>
          <a:extLst>
            <a:ext uri="{53640926-AAD7-44D8-BBD7-CCE9431645EC}">
              <a14:shadowObscured xmlns:a14="http://schemas.microsoft.com/office/drawing/2010/main"/>
            </a:ext>
          </a:extLst>
        </p:spPr>
      </p:pic>
      <p:pic>
        <p:nvPicPr>
          <p:cNvPr id="5" name="Picture 4" descr="A person on an exercise bike&#10;&#10;AI-generated content may be incorrect.">
            <a:extLst>
              <a:ext uri="{FF2B5EF4-FFF2-40B4-BE49-F238E27FC236}">
                <a16:creationId xmlns:a16="http://schemas.microsoft.com/office/drawing/2014/main" id="{B3738B6F-51FE-8D36-2FBC-12AED4023BD4}"/>
              </a:ext>
            </a:extLst>
          </p:cNvPr>
          <p:cNvPicPr>
            <a:picLocks noChangeAspect="1"/>
          </p:cNvPicPr>
          <p:nvPr/>
        </p:nvPicPr>
        <p:blipFill>
          <a:blip r:embed="rId3"/>
          <a:srcRect t="17399"/>
          <a:stretch/>
        </p:blipFill>
        <p:spPr>
          <a:xfrm>
            <a:off x="4686300" y="541401"/>
            <a:ext cx="1414295" cy="2221972"/>
          </a:xfrm>
          <a:prstGeom prst="rect">
            <a:avLst/>
          </a:prstGeom>
        </p:spPr>
      </p:pic>
      <p:pic>
        <p:nvPicPr>
          <p:cNvPr id="6" name="Picture 5" descr="A person and child walking on a sidewalk&#10;&#10;AI-generated content may be incorrect.">
            <a:extLst>
              <a:ext uri="{FF2B5EF4-FFF2-40B4-BE49-F238E27FC236}">
                <a16:creationId xmlns:a16="http://schemas.microsoft.com/office/drawing/2014/main" id="{0A7633D6-CCD4-29D1-38D1-71D17F0398CD}"/>
              </a:ext>
            </a:extLst>
          </p:cNvPr>
          <p:cNvPicPr>
            <a:picLocks noChangeAspect="1"/>
          </p:cNvPicPr>
          <p:nvPr/>
        </p:nvPicPr>
        <p:blipFill>
          <a:blip r:embed="rId4"/>
          <a:srcRect l="32006" t="9500" r="25846" b="20666"/>
          <a:stretch/>
        </p:blipFill>
        <p:spPr>
          <a:xfrm>
            <a:off x="6057048" y="320040"/>
            <a:ext cx="1760749" cy="3793255"/>
          </a:xfrm>
          <a:prstGeom prst="rect">
            <a:avLst/>
          </a:prstGeom>
        </p:spPr>
      </p:pic>
      <p:pic>
        <p:nvPicPr>
          <p:cNvPr id="7" name="Picture 6" descr="A group of people standing in a circle&#10;&#10;Description automatically generated">
            <a:extLst>
              <a:ext uri="{FF2B5EF4-FFF2-40B4-BE49-F238E27FC236}">
                <a16:creationId xmlns:a16="http://schemas.microsoft.com/office/drawing/2014/main" id="{4F3B96C0-42F1-8192-C560-8721A12C960F}"/>
              </a:ext>
            </a:extLst>
          </p:cNvPr>
          <p:cNvPicPr>
            <a:picLocks noChangeAspect="1"/>
          </p:cNvPicPr>
          <p:nvPr/>
        </p:nvPicPr>
        <p:blipFill>
          <a:blip r:embed="rId5"/>
          <a:stretch>
            <a:fillRect/>
          </a:stretch>
        </p:blipFill>
        <p:spPr>
          <a:xfrm>
            <a:off x="8914530" y="4586244"/>
            <a:ext cx="3180231" cy="2168869"/>
          </a:xfrm>
          <a:prstGeom prst="rect">
            <a:avLst/>
          </a:prstGeom>
        </p:spPr>
      </p:pic>
      <p:pic>
        <p:nvPicPr>
          <p:cNvPr id="8" name="Picture 7" descr="A group of people on a video call&#10;&#10;Description automatically generated">
            <a:extLst>
              <a:ext uri="{FF2B5EF4-FFF2-40B4-BE49-F238E27FC236}">
                <a16:creationId xmlns:a16="http://schemas.microsoft.com/office/drawing/2014/main" id="{172C6875-855D-69AF-24A9-6E719D3546BB}"/>
              </a:ext>
            </a:extLst>
          </p:cNvPr>
          <p:cNvPicPr>
            <a:picLocks noChangeAspect="1"/>
          </p:cNvPicPr>
          <p:nvPr/>
        </p:nvPicPr>
        <p:blipFill>
          <a:blip r:embed="rId6"/>
          <a:stretch>
            <a:fillRect/>
          </a:stretch>
        </p:blipFill>
        <p:spPr>
          <a:xfrm>
            <a:off x="234197" y="3352255"/>
            <a:ext cx="3591852" cy="1845313"/>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F2A8C1E8-56DA-07A7-148F-4D7B879A86EF}"/>
              </a:ext>
            </a:extLst>
          </p:cNvPr>
          <p:cNvPicPr>
            <a:picLocks noChangeAspect="1"/>
          </p:cNvPicPr>
          <p:nvPr/>
        </p:nvPicPr>
        <p:blipFill>
          <a:blip r:embed="rId7"/>
          <a:srcRect t="44175"/>
          <a:stretch/>
        </p:blipFill>
        <p:spPr>
          <a:xfrm>
            <a:off x="0" y="5224372"/>
            <a:ext cx="2849880" cy="1645144"/>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CC5FD4A1-36C4-E5EA-0047-81A544C6C0A5}"/>
              </a:ext>
            </a:extLst>
          </p:cNvPr>
          <p:cNvPicPr>
            <a:picLocks noChangeAspect="1"/>
          </p:cNvPicPr>
          <p:nvPr/>
        </p:nvPicPr>
        <p:blipFill>
          <a:blip r:embed="rId8"/>
          <a:srcRect t="10754" b="38176"/>
          <a:stretch/>
        </p:blipFill>
        <p:spPr>
          <a:xfrm>
            <a:off x="2955668" y="4274912"/>
            <a:ext cx="4050146" cy="1845313"/>
          </a:xfrm>
          <a:prstGeom prst="rect">
            <a:avLst/>
          </a:prstGeom>
        </p:spPr>
      </p:pic>
      <p:sp>
        <p:nvSpPr>
          <p:cNvPr id="11" name="TextBox 10">
            <a:extLst>
              <a:ext uri="{FF2B5EF4-FFF2-40B4-BE49-F238E27FC236}">
                <a16:creationId xmlns:a16="http://schemas.microsoft.com/office/drawing/2014/main" id="{ECAF7BE0-30FD-FE42-5EB2-D410DA0EBB23}"/>
              </a:ext>
            </a:extLst>
          </p:cNvPr>
          <p:cNvSpPr txBox="1"/>
          <p:nvPr/>
        </p:nvSpPr>
        <p:spPr>
          <a:xfrm>
            <a:off x="3414269" y="5744830"/>
            <a:ext cx="3132943"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Respiratory Physicians</a:t>
            </a:r>
          </a:p>
        </p:txBody>
      </p:sp>
      <p:sp>
        <p:nvSpPr>
          <p:cNvPr id="12" name="TextBox 11">
            <a:extLst>
              <a:ext uri="{FF2B5EF4-FFF2-40B4-BE49-F238E27FC236}">
                <a16:creationId xmlns:a16="http://schemas.microsoft.com/office/drawing/2014/main" id="{992C9C18-3437-22B5-78FC-73DC6B54D567}"/>
              </a:ext>
            </a:extLst>
          </p:cNvPr>
          <p:cNvSpPr txBox="1"/>
          <p:nvPr/>
        </p:nvSpPr>
        <p:spPr>
          <a:xfrm>
            <a:off x="553314" y="4819866"/>
            <a:ext cx="2534181"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Primary care Physicians </a:t>
            </a:r>
          </a:p>
        </p:txBody>
      </p:sp>
      <p:pic>
        <p:nvPicPr>
          <p:cNvPr id="13" name="Рисунок 4">
            <a:extLst>
              <a:ext uri="{FF2B5EF4-FFF2-40B4-BE49-F238E27FC236}">
                <a16:creationId xmlns:a16="http://schemas.microsoft.com/office/drawing/2014/main" id="{9FB73202-B4C7-9072-0326-18A9BC2D40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9425" y="676981"/>
            <a:ext cx="2133705" cy="3793255"/>
          </a:xfrm>
          <a:prstGeom prst="rect">
            <a:avLst/>
          </a:prstGeom>
        </p:spPr>
      </p:pic>
      <p:pic>
        <p:nvPicPr>
          <p:cNvPr id="14" name="图片 3" descr="pic">
            <a:extLst>
              <a:ext uri="{FF2B5EF4-FFF2-40B4-BE49-F238E27FC236}">
                <a16:creationId xmlns:a16="http://schemas.microsoft.com/office/drawing/2014/main" id="{167839FB-862F-40F3-4DE6-A6FA103FE2A4}"/>
              </a:ext>
            </a:extLst>
          </p:cNvPr>
          <p:cNvPicPr>
            <a:picLocks noChangeAspect="1"/>
          </p:cNvPicPr>
          <p:nvPr/>
        </p:nvPicPr>
        <p:blipFill>
          <a:blip r:embed="rId10"/>
          <a:srcRect t="27380"/>
          <a:stretch>
            <a:fillRect/>
          </a:stretch>
        </p:blipFill>
        <p:spPr>
          <a:xfrm>
            <a:off x="6851180" y="4345310"/>
            <a:ext cx="1759382" cy="2271255"/>
          </a:xfrm>
          <a:prstGeom prst="rect">
            <a:avLst/>
          </a:prstGeom>
        </p:spPr>
      </p:pic>
      <p:pic>
        <p:nvPicPr>
          <p:cNvPr id="2" name="Picture 1" descr="A group of people standing in front of a building&#10;&#10;AI-generated content may be incorrect.">
            <a:extLst>
              <a:ext uri="{FF2B5EF4-FFF2-40B4-BE49-F238E27FC236}">
                <a16:creationId xmlns:a16="http://schemas.microsoft.com/office/drawing/2014/main" id="{CFF35075-6200-C744-6551-B581F0DA4B1E}"/>
              </a:ext>
            </a:extLst>
          </p:cNvPr>
          <p:cNvPicPr>
            <a:picLocks noChangeAspect="1"/>
          </p:cNvPicPr>
          <p:nvPr/>
        </p:nvPicPr>
        <p:blipFill>
          <a:blip r:embed="rId11"/>
          <a:stretch>
            <a:fillRect/>
          </a:stretch>
        </p:blipFill>
        <p:spPr>
          <a:xfrm>
            <a:off x="9606987" y="320040"/>
            <a:ext cx="2533663" cy="1900247"/>
          </a:xfrm>
          <a:prstGeom prst="rect">
            <a:avLst/>
          </a:prstGeom>
        </p:spPr>
      </p:pic>
      <p:pic>
        <p:nvPicPr>
          <p:cNvPr id="3" name="Picture 2" descr="A group of people sitting at a table with laptops&#10;&#10;AI-generated content may be incorrect.">
            <a:extLst>
              <a:ext uri="{FF2B5EF4-FFF2-40B4-BE49-F238E27FC236}">
                <a16:creationId xmlns:a16="http://schemas.microsoft.com/office/drawing/2014/main" id="{5BF1354A-C0F9-97C7-FEA0-EF9BA25439BD}"/>
              </a:ext>
            </a:extLst>
          </p:cNvPr>
          <p:cNvPicPr>
            <a:picLocks noChangeAspect="1"/>
          </p:cNvPicPr>
          <p:nvPr/>
        </p:nvPicPr>
        <p:blipFill>
          <a:blip r:embed="rId12"/>
          <a:stretch>
            <a:fillRect/>
          </a:stretch>
        </p:blipFill>
        <p:spPr>
          <a:xfrm>
            <a:off x="9873135" y="2162962"/>
            <a:ext cx="1840173" cy="2453564"/>
          </a:xfrm>
          <a:prstGeom prst="rect">
            <a:avLst/>
          </a:prstGeom>
        </p:spPr>
      </p:pic>
    </p:spTree>
    <p:extLst>
      <p:ext uri="{BB962C8B-B14F-4D97-AF65-F5344CB8AC3E}">
        <p14:creationId xmlns:p14="http://schemas.microsoft.com/office/powerpoint/2010/main" val="306409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1BE12FB-875F-8FFB-B258-78BF5B246EA3}"/>
              </a:ext>
            </a:extLst>
          </p:cNvPr>
          <p:cNvSpPr>
            <a:spLocks noGrp="1"/>
          </p:cNvSpPr>
          <p:nvPr>
            <p:ph type="title"/>
          </p:nvPr>
        </p:nvSpPr>
        <p:spPr/>
        <p:txBody>
          <a:bodyPr>
            <a:normAutofit/>
          </a:bodyPr>
          <a:lstStyle/>
          <a:p>
            <a:pPr algn="ctr"/>
            <a:r>
              <a:rPr lang="en-GB" sz="5400" b="0" i="0" dirty="0">
                <a:solidFill>
                  <a:schemeClr val="accent1"/>
                </a:solidFill>
                <a:effectLst/>
                <a:latin typeface="Arial" panose="020B0604020202020204" pitchFamily="34" charset="0"/>
                <a:cs typeface="Arial" panose="020B0604020202020204" pitchFamily="34" charset="0"/>
              </a:rPr>
              <a:t>IPCRG Research prioritisation: where are we now?</a:t>
            </a:r>
            <a:endParaRPr lang="en-GB" sz="5400" noProof="0" dirty="0">
              <a:solidFill>
                <a:schemeClr val="accent1"/>
              </a:solidFill>
              <a:latin typeface="Arial" panose="020B0604020202020204" pitchFamily="34" charset="0"/>
              <a:cs typeface="Arial" panose="020B0604020202020204" pitchFamily="34" charset="0"/>
            </a:endParaRPr>
          </a:p>
        </p:txBody>
      </p:sp>
      <p:sp>
        <p:nvSpPr>
          <p:cNvPr id="5" name="Espaço Reservado para Texto 4">
            <a:extLst>
              <a:ext uri="{FF2B5EF4-FFF2-40B4-BE49-F238E27FC236}">
                <a16:creationId xmlns:a16="http://schemas.microsoft.com/office/drawing/2014/main" id="{B18520B9-4377-E57E-5B05-A6773E34B2FD}"/>
              </a:ext>
            </a:extLst>
          </p:cNvPr>
          <p:cNvSpPr>
            <a:spLocks noGrp="1"/>
          </p:cNvSpPr>
          <p:nvPr>
            <p:ph type="body" idx="1"/>
          </p:nvPr>
        </p:nvSpPr>
        <p:spPr>
          <a:xfrm>
            <a:off x="1074918" y="4893619"/>
            <a:ext cx="10515600" cy="941388"/>
          </a:xfrm>
        </p:spPr>
        <p:txBody>
          <a:bodyPr/>
          <a:lstStyle/>
          <a:p>
            <a:r>
              <a:rPr lang="en-GB" sz="2400" kern="100" noProof="0" dirty="0">
                <a:effectLst/>
                <a:latin typeface="Calibri" panose="020F0502020204030204" pitchFamily="34" charset="0"/>
                <a:ea typeface="Calibri" panose="020F0502020204030204" pitchFamily="34" charset="0"/>
                <a:cs typeface="Calibri" panose="020F0502020204030204" pitchFamily="34" charset="0"/>
              </a:rPr>
              <a:t>Siân Williams</a:t>
            </a:r>
          </a:p>
          <a:p>
            <a:r>
              <a:rPr lang="en-GB" sz="2400" kern="100" noProof="0" dirty="0">
                <a:effectLst/>
                <a:latin typeface="Calibri" panose="020F0502020204030204" pitchFamily="34" charset="0"/>
                <a:ea typeface="Calibri" panose="020F0502020204030204" pitchFamily="34" charset="0"/>
                <a:cs typeface="Calibri" panose="020F0502020204030204" pitchFamily="34" charset="0"/>
              </a:rPr>
              <a:t>Neil Fitch</a:t>
            </a:r>
            <a:endParaRPr lang="en-GB" sz="2000" kern="1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380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F04D67-8698-E03B-1729-DF68D3DEE9D6}"/>
              </a:ext>
            </a:extLst>
          </p:cNvPr>
          <p:cNvPicPr>
            <a:picLocks noChangeAspect="1"/>
          </p:cNvPicPr>
          <p:nvPr/>
        </p:nvPicPr>
        <p:blipFill>
          <a:blip r:embed="rId2"/>
          <a:stretch>
            <a:fillRect/>
          </a:stretch>
        </p:blipFill>
        <p:spPr>
          <a:xfrm>
            <a:off x="1017037" y="0"/>
            <a:ext cx="11508339" cy="6137780"/>
          </a:xfrm>
          <a:prstGeom prst="rect">
            <a:avLst/>
          </a:prstGeom>
        </p:spPr>
      </p:pic>
    </p:spTree>
    <p:extLst>
      <p:ext uri="{BB962C8B-B14F-4D97-AF65-F5344CB8AC3E}">
        <p14:creationId xmlns:p14="http://schemas.microsoft.com/office/powerpoint/2010/main" val="357335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A9F1-9453-E624-84DD-998F7943BE59}"/>
              </a:ext>
            </a:extLst>
          </p:cNvPr>
          <p:cNvSpPr>
            <a:spLocks noGrp="1"/>
          </p:cNvSpPr>
          <p:nvPr>
            <p:ph type="title"/>
          </p:nvPr>
        </p:nvSpPr>
        <p:spPr>
          <a:xfrm>
            <a:off x="838200" y="145191"/>
            <a:ext cx="10515600" cy="1325563"/>
          </a:xfrm>
        </p:spPr>
        <p:txBody>
          <a:bodyPr/>
          <a:lstStyle/>
          <a:p>
            <a:r>
              <a:rPr lang="en-BE" dirty="0">
                <a:solidFill>
                  <a:schemeClr val="accent1"/>
                </a:solidFill>
              </a:rPr>
              <a:t>Number 1. Research priority: Cough</a:t>
            </a:r>
          </a:p>
        </p:txBody>
      </p:sp>
      <p:sp>
        <p:nvSpPr>
          <p:cNvPr id="5" name="TextBox 4">
            <a:extLst>
              <a:ext uri="{FF2B5EF4-FFF2-40B4-BE49-F238E27FC236}">
                <a16:creationId xmlns:a16="http://schemas.microsoft.com/office/drawing/2014/main" id="{5310A26E-F427-5141-B179-87739D5C5818}"/>
              </a:ext>
            </a:extLst>
          </p:cNvPr>
          <p:cNvSpPr txBox="1"/>
          <p:nvPr/>
        </p:nvSpPr>
        <p:spPr>
          <a:xfrm>
            <a:off x="8909600" y="5461313"/>
            <a:ext cx="2236510" cy="369332"/>
          </a:xfrm>
          <a:prstGeom prst="rect">
            <a:avLst/>
          </a:prstGeom>
          <a:noFill/>
        </p:spPr>
        <p:txBody>
          <a:bodyPr wrap="none" rtlCol="0">
            <a:spAutoFit/>
          </a:bodyPr>
          <a:lstStyle/>
          <a:p>
            <a:r>
              <a:rPr lang="en-BE" dirty="0"/>
              <a:t>2025 ahead of 2024</a:t>
            </a:r>
          </a:p>
        </p:txBody>
      </p:sp>
      <p:sp>
        <p:nvSpPr>
          <p:cNvPr id="6" name="Right Arrow 5">
            <a:extLst>
              <a:ext uri="{FF2B5EF4-FFF2-40B4-BE49-F238E27FC236}">
                <a16:creationId xmlns:a16="http://schemas.microsoft.com/office/drawing/2014/main" id="{12F0E53B-C830-D788-CEEA-CB3D052A2CB4}"/>
              </a:ext>
            </a:extLst>
          </p:cNvPr>
          <p:cNvSpPr/>
          <p:nvPr/>
        </p:nvSpPr>
        <p:spPr bwMode="auto">
          <a:xfrm rot="13503474">
            <a:off x="9560286" y="4453982"/>
            <a:ext cx="1388025" cy="4913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BE" sz="2400" b="0" i="0" u="none" strike="noStrike" cap="none" normalizeH="0" baseline="0">
              <a:ln>
                <a:noFill/>
              </a:ln>
              <a:solidFill>
                <a:schemeClr val="tx1"/>
              </a:solidFill>
              <a:effectLst/>
              <a:latin typeface="Times"/>
            </a:endParaRPr>
          </a:p>
        </p:txBody>
      </p:sp>
      <p:sp>
        <p:nvSpPr>
          <p:cNvPr id="7" name="TextBox 6">
            <a:extLst>
              <a:ext uri="{FF2B5EF4-FFF2-40B4-BE49-F238E27FC236}">
                <a16:creationId xmlns:a16="http://schemas.microsoft.com/office/drawing/2014/main" id="{EAB99F4C-9361-D010-B82B-6A9A2D8906DB}"/>
              </a:ext>
            </a:extLst>
          </p:cNvPr>
          <p:cNvSpPr txBox="1"/>
          <p:nvPr/>
        </p:nvSpPr>
        <p:spPr>
          <a:xfrm>
            <a:off x="5060931" y="5184314"/>
            <a:ext cx="3280359" cy="646331"/>
          </a:xfrm>
          <a:prstGeom prst="rect">
            <a:avLst/>
          </a:prstGeom>
          <a:noFill/>
        </p:spPr>
        <p:txBody>
          <a:bodyPr wrap="square" rtlCol="0">
            <a:spAutoFit/>
          </a:bodyPr>
          <a:lstStyle/>
          <a:p>
            <a:r>
              <a:rPr lang="en-BE" dirty="0"/>
              <a:t>Reflects all Chronic cough papers (next slide)</a:t>
            </a:r>
          </a:p>
        </p:txBody>
      </p:sp>
      <p:sp>
        <p:nvSpPr>
          <p:cNvPr id="8" name="Rectangle 7">
            <a:extLst>
              <a:ext uri="{FF2B5EF4-FFF2-40B4-BE49-F238E27FC236}">
                <a16:creationId xmlns:a16="http://schemas.microsoft.com/office/drawing/2014/main" id="{AA2BA301-0764-F9EF-CAE5-FD70721E19A2}"/>
              </a:ext>
            </a:extLst>
          </p:cNvPr>
          <p:cNvSpPr/>
          <p:nvPr/>
        </p:nvSpPr>
        <p:spPr bwMode="auto">
          <a:xfrm>
            <a:off x="4806175" y="1721578"/>
            <a:ext cx="4121624" cy="4626591"/>
          </a:xfrm>
          <a:prstGeom prst="rect">
            <a:avLst/>
          </a:prstGeom>
          <a:solidFill>
            <a:schemeClr val="accent1">
              <a:alpha val="1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BE" sz="2400" b="0" i="0" u="none" strike="noStrike" cap="none" normalizeH="0" baseline="0" dirty="0">
              <a:ln>
                <a:noFill/>
              </a:ln>
              <a:solidFill>
                <a:schemeClr val="tx1"/>
              </a:solidFill>
              <a:effectLst/>
              <a:latin typeface="Times"/>
            </a:endParaRPr>
          </a:p>
        </p:txBody>
      </p:sp>
      <p:sp>
        <p:nvSpPr>
          <p:cNvPr id="9" name="TextBox 8">
            <a:extLst>
              <a:ext uri="{FF2B5EF4-FFF2-40B4-BE49-F238E27FC236}">
                <a16:creationId xmlns:a16="http://schemas.microsoft.com/office/drawing/2014/main" id="{040D1AAB-D73D-5842-70D6-2F4E7FF01E0C}"/>
              </a:ext>
            </a:extLst>
          </p:cNvPr>
          <p:cNvSpPr txBox="1"/>
          <p:nvPr/>
        </p:nvSpPr>
        <p:spPr>
          <a:xfrm>
            <a:off x="3245778" y="5084037"/>
            <a:ext cx="1119117" cy="276999"/>
          </a:xfrm>
          <a:prstGeom prst="rect">
            <a:avLst/>
          </a:prstGeom>
          <a:noFill/>
        </p:spPr>
        <p:txBody>
          <a:bodyPr wrap="square" rtlCol="0">
            <a:spAutoFit/>
          </a:bodyPr>
          <a:lstStyle/>
          <a:p>
            <a:r>
              <a:rPr lang="en-BE" sz="1200" dirty="0"/>
              <a:t>Year</a:t>
            </a:r>
          </a:p>
        </p:txBody>
      </p:sp>
      <p:sp>
        <p:nvSpPr>
          <p:cNvPr id="10" name="TextBox 9">
            <a:extLst>
              <a:ext uri="{FF2B5EF4-FFF2-40B4-BE49-F238E27FC236}">
                <a16:creationId xmlns:a16="http://schemas.microsoft.com/office/drawing/2014/main" id="{1526FB54-5886-3422-961D-1996B93E2C72}"/>
              </a:ext>
            </a:extLst>
          </p:cNvPr>
          <p:cNvSpPr txBox="1"/>
          <p:nvPr/>
        </p:nvSpPr>
        <p:spPr>
          <a:xfrm>
            <a:off x="27462" y="3228945"/>
            <a:ext cx="577589" cy="400110"/>
          </a:xfrm>
          <a:prstGeom prst="rect">
            <a:avLst/>
          </a:prstGeom>
          <a:noFill/>
        </p:spPr>
        <p:txBody>
          <a:bodyPr wrap="square" rtlCol="0">
            <a:spAutoFit/>
          </a:bodyPr>
          <a:lstStyle/>
          <a:p>
            <a:r>
              <a:rPr lang="en-BE" sz="1000" dirty="0"/>
              <a:t>No. </a:t>
            </a:r>
          </a:p>
          <a:p>
            <a:r>
              <a:rPr lang="en-BE" sz="1000" dirty="0"/>
              <a:t>papers</a:t>
            </a:r>
          </a:p>
        </p:txBody>
      </p:sp>
      <p:graphicFrame>
        <p:nvGraphicFramePr>
          <p:cNvPr id="11" name="Chart 10">
            <a:extLst>
              <a:ext uri="{FF2B5EF4-FFF2-40B4-BE49-F238E27FC236}">
                <a16:creationId xmlns:a16="http://schemas.microsoft.com/office/drawing/2014/main" id="{87F90F2A-6331-703F-F35A-40FE4AA30C9E}"/>
              </a:ext>
            </a:extLst>
          </p:cNvPr>
          <p:cNvGraphicFramePr>
            <a:graphicFrameLocks/>
          </p:cNvGraphicFramePr>
          <p:nvPr>
            <p:extLst>
              <p:ext uri="{D42A27DB-BD31-4B8C-83A1-F6EECF244321}">
                <p14:modId xmlns:p14="http://schemas.microsoft.com/office/powerpoint/2010/main" val="69163220"/>
              </p:ext>
            </p:extLst>
          </p:nvPr>
        </p:nvGraphicFramePr>
        <p:xfrm>
          <a:off x="779980" y="1048436"/>
          <a:ext cx="9401033" cy="3974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0907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8B4F-3B9A-6817-5D26-D32684AF56FC}"/>
              </a:ext>
            </a:extLst>
          </p:cNvPr>
          <p:cNvSpPr>
            <a:spLocks noGrp="1"/>
          </p:cNvSpPr>
          <p:nvPr>
            <p:ph type="title"/>
          </p:nvPr>
        </p:nvSpPr>
        <p:spPr/>
        <p:txBody>
          <a:bodyPr/>
          <a:lstStyle/>
          <a:p>
            <a:r>
              <a:rPr lang="en-BE" dirty="0">
                <a:solidFill>
                  <a:schemeClr val="accent1"/>
                </a:solidFill>
              </a:rPr>
              <a:t>Number 1. Research priority: Cough</a:t>
            </a:r>
          </a:p>
        </p:txBody>
      </p:sp>
      <p:sp>
        <p:nvSpPr>
          <p:cNvPr id="7" name="TextBox 6">
            <a:extLst>
              <a:ext uri="{FF2B5EF4-FFF2-40B4-BE49-F238E27FC236}">
                <a16:creationId xmlns:a16="http://schemas.microsoft.com/office/drawing/2014/main" id="{F5664608-887E-7D9F-80AF-D0AA3617D30F}"/>
              </a:ext>
            </a:extLst>
          </p:cNvPr>
          <p:cNvSpPr txBox="1"/>
          <p:nvPr/>
        </p:nvSpPr>
        <p:spPr>
          <a:xfrm>
            <a:off x="5903793" y="5650173"/>
            <a:ext cx="1119117" cy="276999"/>
          </a:xfrm>
          <a:prstGeom prst="rect">
            <a:avLst/>
          </a:prstGeom>
          <a:noFill/>
        </p:spPr>
        <p:txBody>
          <a:bodyPr wrap="square" rtlCol="0">
            <a:spAutoFit/>
          </a:bodyPr>
          <a:lstStyle/>
          <a:p>
            <a:r>
              <a:rPr lang="en-BE" sz="1200" dirty="0"/>
              <a:t>Year</a:t>
            </a:r>
          </a:p>
        </p:txBody>
      </p:sp>
      <p:sp>
        <p:nvSpPr>
          <p:cNvPr id="8" name="TextBox 7">
            <a:extLst>
              <a:ext uri="{FF2B5EF4-FFF2-40B4-BE49-F238E27FC236}">
                <a16:creationId xmlns:a16="http://schemas.microsoft.com/office/drawing/2014/main" id="{A225C56E-CF1E-726C-161C-E3249809576F}"/>
              </a:ext>
            </a:extLst>
          </p:cNvPr>
          <p:cNvSpPr txBox="1"/>
          <p:nvPr/>
        </p:nvSpPr>
        <p:spPr>
          <a:xfrm>
            <a:off x="516506" y="3429000"/>
            <a:ext cx="686771" cy="400110"/>
          </a:xfrm>
          <a:prstGeom prst="rect">
            <a:avLst/>
          </a:prstGeom>
          <a:noFill/>
        </p:spPr>
        <p:txBody>
          <a:bodyPr wrap="square" rtlCol="0">
            <a:spAutoFit/>
          </a:bodyPr>
          <a:lstStyle/>
          <a:p>
            <a:r>
              <a:rPr lang="en-BE" sz="1000" dirty="0"/>
              <a:t>No. </a:t>
            </a:r>
          </a:p>
          <a:p>
            <a:r>
              <a:rPr lang="en-BE" sz="1000" dirty="0"/>
              <a:t>papers</a:t>
            </a:r>
          </a:p>
        </p:txBody>
      </p:sp>
      <p:graphicFrame>
        <p:nvGraphicFramePr>
          <p:cNvPr id="9" name="Content Placeholder 3">
            <a:extLst>
              <a:ext uri="{FF2B5EF4-FFF2-40B4-BE49-F238E27FC236}">
                <a16:creationId xmlns:a16="http://schemas.microsoft.com/office/drawing/2014/main" id="{B03D85CA-8F77-D4D8-E635-5CA5CDBAB661}"/>
              </a:ext>
            </a:extLst>
          </p:cNvPr>
          <p:cNvGraphicFramePr>
            <a:graphicFrameLocks noGrp="1"/>
          </p:cNvGraphicFramePr>
          <p:nvPr>
            <p:ph idx="1"/>
          </p:nvPr>
        </p:nvGraphicFramePr>
        <p:xfrm>
          <a:off x="914400" y="1876455"/>
          <a:ext cx="10363200" cy="3505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4103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C93F-2637-ED4F-37AA-D86D9D0BA311}"/>
              </a:ext>
            </a:extLst>
          </p:cNvPr>
          <p:cNvSpPr>
            <a:spLocks noGrp="1"/>
          </p:cNvSpPr>
          <p:nvPr>
            <p:ph type="title"/>
          </p:nvPr>
        </p:nvSpPr>
        <p:spPr>
          <a:xfrm>
            <a:off x="2511189" y="763010"/>
            <a:ext cx="4317938" cy="2090636"/>
          </a:xfrm>
        </p:spPr>
        <p:txBody>
          <a:bodyPr>
            <a:normAutofit fontScale="90000"/>
          </a:bodyPr>
          <a:lstStyle/>
          <a:p>
            <a:r>
              <a:rPr lang="en-BE" dirty="0"/>
              <a:t>6 papers on chronic cough primary care since 2020 in npjPCRM</a:t>
            </a:r>
          </a:p>
        </p:txBody>
      </p:sp>
      <p:pic>
        <p:nvPicPr>
          <p:cNvPr id="4" name="Content Placeholder 3">
            <a:extLst>
              <a:ext uri="{FF2B5EF4-FFF2-40B4-BE49-F238E27FC236}">
                <a16:creationId xmlns:a16="http://schemas.microsoft.com/office/drawing/2014/main" id="{CDD5EFCC-2EE5-9874-FE3D-1BB2361C484A}"/>
              </a:ext>
            </a:extLst>
          </p:cNvPr>
          <p:cNvPicPr>
            <a:picLocks noGrp="1" noChangeAspect="1"/>
          </p:cNvPicPr>
          <p:nvPr>
            <p:ph idx="1"/>
          </p:nvPr>
        </p:nvPicPr>
        <p:blipFill>
          <a:blip r:embed="rId2"/>
          <a:stretch>
            <a:fillRect/>
          </a:stretch>
        </p:blipFill>
        <p:spPr>
          <a:xfrm>
            <a:off x="6946710" y="243131"/>
            <a:ext cx="4067033" cy="6454205"/>
          </a:xfrm>
          <a:prstGeom prst="rect">
            <a:avLst/>
          </a:prstGeom>
        </p:spPr>
      </p:pic>
      <p:sp>
        <p:nvSpPr>
          <p:cNvPr id="7" name="Title 1">
            <a:extLst>
              <a:ext uri="{FF2B5EF4-FFF2-40B4-BE49-F238E27FC236}">
                <a16:creationId xmlns:a16="http://schemas.microsoft.com/office/drawing/2014/main" id="{575FE556-B668-F28A-7A99-FDBE2BD7FC02}"/>
              </a:ext>
            </a:extLst>
          </p:cNvPr>
          <p:cNvSpPr txBox="1">
            <a:spLocks/>
          </p:cNvSpPr>
          <p:nvPr/>
        </p:nvSpPr>
        <p:spPr bwMode="auto">
          <a:xfrm>
            <a:off x="555357" y="4004355"/>
            <a:ext cx="3911663" cy="185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a:lstStyle>
          <a:p>
            <a:r>
              <a:rPr lang="en-BE" kern="0" dirty="0"/>
              <a:t>14 papers on cough </a:t>
            </a:r>
            <a:r>
              <a:rPr lang="en-BE" dirty="0"/>
              <a:t>primary care</a:t>
            </a:r>
            <a:r>
              <a:rPr lang="en-BE" kern="0" dirty="0"/>
              <a:t> since 2020 in npjPCRM</a:t>
            </a:r>
          </a:p>
        </p:txBody>
      </p:sp>
      <p:sp>
        <p:nvSpPr>
          <p:cNvPr id="8" name="Right Arrow 7">
            <a:extLst>
              <a:ext uri="{FF2B5EF4-FFF2-40B4-BE49-F238E27FC236}">
                <a16:creationId xmlns:a16="http://schemas.microsoft.com/office/drawing/2014/main" id="{FECDEEC5-7CEB-8090-6A0B-D5391DB24CD1}"/>
              </a:ext>
            </a:extLst>
          </p:cNvPr>
          <p:cNvSpPr/>
          <p:nvPr/>
        </p:nvSpPr>
        <p:spPr bwMode="auto">
          <a:xfrm>
            <a:off x="4670158" y="2853646"/>
            <a:ext cx="2030893" cy="61372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BE" sz="2400" b="0" i="0" u="none" strike="noStrike" cap="none" normalizeH="0" baseline="0">
              <a:ln>
                <a:noFill/>
              </a:ln>
              <a:solidFill>
                <a:schemeClr val="tx1"/>
              </a:solidFill>
              <a:effectLst/>
              <a:latin typeface="Times"/>
            </a:endParaRPr>
          </a:p>
        </p:txBody>
      </p:sp>
      <p:sp>
        <p:nvSpPr>
          <p:cNvPr id="6" name="TextBox 5">
            <a:extLst>
              <a:ext uri="{FF2B5EF4-FFF2-40B4-BE49-F238E27FC236}">
                <a16:creationId xmlns:a16="http://schemas.microsoft.com/office/drawing/2014/main" id="{71E2B2B9-CE4F-A38E-1B93-420AB1C01A8C}"/>
              </a:ext>
            </a:extLst>
          </p:cNvPr>
          <p:cNvSpPr txBox="1"/>
          <p:nvPr/>
        </p:nvSpPr>
        <p:spPr>
          <a:xfrm>
            <a:off x="1178257" y="3467374"/>
            <a:ext cx="6096000" cy="338554"/>
          </a:xfrm>
          <a:prstGeom prst="rect">
            <a:avLst/>
          </a:prstGeom>
          <a:noFill/>
        </p:spPr>
        <p:txBody>
          <a:bodyPr wrap="square">
            <a:spAutoFit/>
          </a:bodyPr>
          <a:lstStyle/>
          <a:p>
            <a:pPr algn="ctr" rtl="0">
              <a:defRPr sz="1600" b="1" i="0" u="none" strike="noStrike" kern="1200" baseline="0">
                <a:solidFill>
                  <a:srgbClr val="0E2841"/>
                </a:solidFill>
                <a:latin typeface="+mn-lt"/>
                <a:ea typeface="+mn-ea"/>
                <a:cs typeface="+mn-cs"/>
              </a:defRPr>
            </a:pPr>
            <a:r>
              <a:rPr lang="en-US" dirty="0"/>
              <a:t>PubMed Search query: Chronic cough primary care</a:t>
            </a:r>
          </a:p>
        </p:txBody>
      </p:sp>
    </p:spTree>
    <p:extLst>
      <p:ext uri="{BB962C8B-B14F-4D97-AF65-F5344CB8AC3E}">
        <p14:creationId xmlns:p14="http://schemas.microsoft.com/office/powerpoint/2010/main" val="403382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F7253-81C6-024D-75F2-7EF3E5DA5BFC}"/>
              </a:ext>
            </a:extLst>
          </p:cNvPr>
          <p:cNvSpPr>
            <a:spLocks noGrp="1"/>
          </p:cNvSpPr>
          <p:nvPr>
            <p:ph type="title"/>
          </p:nvPr>
        </p:nvSpPr>
        <p:spPr/>
        <p:txBody>
          <a:bodyPr/>
          <a:lstStyle/>
          <a:p>
            <a:r>
              <a:rPr lang="en-BE" dirty="0">
                <a:solidFill>
                  <a:schemeClr val="accent1"/>
                </a:solidFill>
              </a:rPr>
              <a:t>PubMed: Comparison Asthma and COPD papers in primary care</a:t>
            </a:r>
          </a:p>
        </p:txBody>
      </p:sp>
      <p:graphicFrame>
        <p:nvGraphicFramePr>
          <p:cNvPr id="4" name="Content Placeholder 3">
            <a:extLst>
              <a:ext uri="{FF2B5EF4-FFF2-40B4-BE49-F238E27FC236}">
                <a16:creationId xmlns:a16="http://schemas.microsoft.com/office/drawing/2014/main" id="{0836A99B-D25F-117E-6F8B-2A11F46F30FF}"/>
              </a:ext>
            </a:extLst>
          </p:cNvPr>
          <p:cNvGraphicFramePr>
            <a:graphicFrameLocks noGrp="1"/>
          </p:cNvGraphicFramePr>
          <p:nvPr>
            <p:ph idx="1"/>
          </p:nvPr>
        </p:nvGraphicFramePr>
        <p:xfrm>
          <a:off x="491486" y="1916645"/>
          <a:ext cx="510653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6D64DB4-BD2E-EFCE-EE03-8BD7725B7660}"/>
              </a:ext>
            </a:extLst>
          </p:cNvPr>
          <p:cNvGraphicFramePr>
            <a:graphicFrameLocks/>
          </p:cNvGraphicFramePr>
          <p:nvPr>
            <p:extLst>
              <p:ext uri="{D42A27DB-BD31-4B8C-83A1-F6EECF244321}">
                <p14:modId xmlns:p14="http://schemas.microsoft.com/office/powerpoint/2010/main" val="1232796413"/>
              </p:ext>
            </p:extLst>
          </p:nvPr>
        </p:nvGraphicFramePr>
        <p:xfrm>
          <a:off x="6593976" y="3146649"/>
          <a:ext cx="4938382" cy="302639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23C931B-F288-8577-EFD3-EE7E34022F82}"/>
              </a:ext>
            </a:extLst>
          </p:cNvPr>
          <p:cNvSpPr txBox="1"/>
          <p:nvPr/>
        </p:nvSpPr>
        <p:spPr>
          <a:xfrm>
            <a:off x="2723864" y="4419326"/>
            <a:ext cx="1119117" cy="253916"/>
          </a:xfrm>
          <a:prstGeom prst="rect">
            <a:avLst/>
          </a:prstGeom>
          <a:noFill/>
        </p:spPr>
        <p:txBody>
          <a:bodyPr wrap="square" rtlCol="0">
            <a:spAutoFit/>
          </a:bodyPr>
          <a:lstStyle/>
          <a:p>
            <a:r>
              <a:rPr lang="en-BE" sz="1050" dirty="0"/>
              <a:t>Year</a:t>
            </a:r>
          </a:p>
        </p:txBody>
      </p:sp>
      <p:sp>
        <p:nvSpPr>
          <p:cNvPr id="7" name="TextBox 6">
            <a:extLst>
              <a:ext uri="{FF2B5EF4-FFF2-40B4-BE49-F238E27FC236}">
                <a16:creationId xmlns:a16="http://schemas.microsoft.com/office/drawing/2014/main" id="{79A20AB8-F60F-05E0-35B9-657BBD25A6C3}"/>
              </a:ext>
            </a:extLst>
          </p:cNvPr>
          <p:cNvSpPr txBox="1"/>
          <p:nvPr/>
        </p:nvSpPr>
        <p:spPr>
          <a:xfrm>
            <a:off x="8935788" y="6245537"/>
            <a:ext cx="1119117" cy="253916"/>
          </a:xfrm>
          <a:prstGeom prst="rect">
            <a:avLst/>
          </a:prstGeom>
          <a:noFill/>
        </p:spPr>
        <p:txBody>
          <a:bodyPr wrap="square" rtlCol="0">
            <a:spAutoFit/>
          </a:bodyPr>
          <a:lstStyle/>
          <a:p>
            <a:r>
              <a:rPr lang="en-BE" sz="1050" dirty="0"/>
              <a:t>Year</a:t>
            </a:r>
          </a:p>
        </p:txBody>
      </p:sp>
      <p:sp>
        <p:nvSpPr>
          <p:cNvPr id="8" name="TextBox 7">
            <a:extLst>
              <a:ext uri="{FF2B5EF4-FFF2-40B4-BE49-F238E27FC236}">
                <a16:creationId xmlns:a16="http://schemas.microsoft.com/office/drawing/2014/main" id="{78CD67ED-2B0A-A02C-1858-DAF79550D0D9}"/>
              </a:ext>
            </a:extLst>
          </p:cNvPr>
          <p:cNvSpPr txBox="1"/>
          <p:nvPr/>
        </p:nvSpPr>
        <p:spPr>
          <a:xfrm>
            <a:off x="36560" y="2875002"/>
            <a:ext cx="454926" cy="553998"/>
          </a:xfrm>
          <a:prstGeom prst="rect">
            <a:avLst/>
          </a:prstGeom>
          <a:noFill/>
        </p:spPr>
        <p:txBody>
          <a:bodyPr wrap="square" rtlCol="0">
            <a:spAutoFit/>
          </a:bodyPr>
          <a:lstStyle/>
          <a:p>
            <a:r>
              <a:rPr lang="en-BE" sz="1000" dirty="0"/>
              <a:t>No. </a:t>
            </a:r>
          </a:p>
          <a:p>
            <a:r>
              <a:rPr lang="en-BE" sz="1000" dirty="0"/>
              <a:t>papers</a:t>
            </a:r>
          </a:p>
        </p:txBody>
      </p:sp>
      <p:sp>
        <p:nvSpPr>
          <p:cNvPr id="9" name="TextBox 8">
            <a:extLst>
              <a:ext uri="{FF2B5EF4-FFF2-40B4-BE49-F238E27FC236}">
                <a16:creationId xmlns:a16="http://schemas.microsoft.com/office/drawing/2014/main" id="{57F5BCEB-62C2-5342-0B80-B8B13ED08C47}"/>
              </a:ext>
            </a:extLst>
          </p:cNvPr>
          <p:cNvSpPr txBox="1"/>
          <p:nvPr/>
        </p:nvSpPr>
        <p:spPr>
          <a:xfrm>
            <a:off x="6139050" y="4419326"/>
            <a:ext cx="454926" cy="553998"/>
          </a:xfrm>
          <a:prstGeom prst="rect">
            <a:avLst/>
          </a:prstGeom>
          <a:noFill/>
        </p:spPr>
        <p:txBody>
          <a:bodyPr wrap="square" rtlCol="0">
            <a:spAutoFit/>
          </a:bodyPr>
          <a:lstStyle/>
          <a:p>
            <a:r>
              <a:rPr lang="en-BE" sz="1000" dirty="0"/>
              <a:t>No. </a:t>
            </a:r>
          </a:p>
          <a:p>
            <a:r>
              <a:rPr lang="en-BE" sz="1000" dirty="0"/>
              <a:t>papers</a:t>
            </a:r>
          </a:p>
        </p:txBody>
      </p:sp>
    </p:spTree>
    <p:extLst>
      <p:ext uri="{BB962C8B-B14F-4D97-AF65-F5344CB8AC3E}">
        <p14:creationId xmlns:p14="http://schemas.microsoft.com/office/powerpoint/2010/main" val="141582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2401-215C-D367-1F4B-B600DEB51D11}"/>
              </a:ext>
            </a:extLst>
          </p:cNvPr>
          <p:cNvSpPr>
            <a:spLocks noGrp="1"/>
          </p:cNvSpPr>
          <p:nvPr>
            <p:ph type="title"/>
          </p:nvPr>
        </p:nvSpPr>
        <p:spPr>
          <a:xfrm>
            <a:off x="838200" y="121285"/>
            <a:ext cx="10515600" cy="1325563"/>
          </a:xfrm>
        </p:spPr>
        <p:txBody>
          <a:bodyPr/>
          <a:lstStyle/>
          <a:p>
            <a:r>
              <a:rPr lang="en-BE" dirty="0">
                <a:solidFill>
                  <a:schemeClr val="accent1"/>
                </a:solidFill>
              </a:rPr>
              <a:t>Reflecting priorities in our work</a:t>
            </a:r>
          </a:p>
        </p:txBody>
      </p:sp>
      <p:sp>
        <p:nvSpPr>
          <p:cNvPr id="6" name="Content Placeholder 5">
            <a:extLst>
              <a:ext uri="{FF2B5EF4-FFF2-40B4-BE49-F238E27FC236}">
                <a16:creationId xmlns:a16="http://schemas.microsoft.com/office/drawing/2014/main" id="{80C41074-4628-FC76-3A2F-CD6FA363EF15}"/>
              </a:ext>
            </a:extLst>
          </p:cNvPr>
          <p:cNvSpPr>
            <a:spLocks noGrp="1"/>
          </p:cNvSpPr>
          <p:nvPr>
            <p:ph idx="1"/>
          </p:nvPr>
        </p:nvSpPr>
        <p:spPr>
          <a:xfrm>
            <a:off x="7868376" y="1389115"/>
            <a:ext cx="3698545" cy="3625164"/>
          </a:xfrm>
        </p:spPr>
        <p:txBody>
          <a:bodyPr/>
          <a:lstStyle/>
          <a:p>
            <a:r>
              <a:rPr lang="en-BE" dirty="0"/>
              <a:t>Project dependent </a:t>
            </a:r>
          </a:p>
          <a:p>
            <a:r>
              <a:rPr lang="en-BE" dirty="0"/>
              <a:t>Country dependent</a:t>
            </a:r>
          </a:p>
          <a:p>
            <a:r>
              <a:rPr lang="en-BE" dirty="0"/>
              <a:t>Usually related to the work in the paper</a:t>
            </a:r>
          </a:p>
          <a:p>
            <a:r>
              <a:rPr lang="en-BE" dirty="0"/>
              <a:t>Also pollution, COVID</a:t>
            </a:r>
          </a:p>
        </p:txBody>
      </p:sp>
      <mc:AlternateContent xmlns:mc="http://schemas.openxmlformats.org/markup-compatibility/2006" xmlns:cx2="http://schemas.microsoft.com/office/drawing/2015/10/21/chartex">
        <mc:Choice Requires="cx2">
          <p:graphicFrame>
            <p:nvGraphicFramePr>
              <p:cNvPr id="9" name="Chart 8">
                <a:extLst>
                  <a:ext uri="{FF2B5EF4-FFF2-40B4-BE49-F238E27FC236}">
                    <a16:creationId xmlns:a16="http://schemas.microsoft.com/office/drawing/2014/main" id="{EE329564-8E5E-35CC-8477-C5123633B5F1}"/>
                  </a:ext>
                </a:extLst>
              </p:cNvPr>
              <p:cNvGraphicFramePr/>
              <p:nvPr>
                <p:extLst>
                  <p:ext uri="{D42A27DB-BD31-4B8C-83A1-F6EECF244321}">
                    <p14:modId xmlns:p14="http://schemas.microsoft.com/office/powerpoint/2010/main" val="448845384"/>
                  </p:ext>
                </p:extLst>
              </p:nvPr>
            </p:nvGraphicFramePr>
            <p:xfrm>
              <a:off x="364067" y="1198728"/>
              <a:ext cx="7030176" cy="491660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Chart 8">
                <a:extLst>
                  <a:ext uri="{FF2B5EF4-FFF2-40B4-BE49-F238E27FC236}">
                    <a16:creationId xmlns:a16="http://schemas.microsoft.com/office/drawing/2014/main" id="{EE329564-8E5E-35CC-8477-C5123633B5F1}"/>
                  </a:ext>
                </a:extLst>
              </p:cNvPr>
              <p:cNvPicPr>
                <a:picLocks noGrp="1" noRot="1" noChangeAspect="1" noMove="1" noResize="1" noEditPoints="1" noAdjustHandles="1" noChangeArrowheads="1" noChangeShapeType="1"/>
              </p:cNvPicPr>
              <p:nvPr/>
            </p:nvPicPr>
            <p:blipFill>
              <a:blip r:embed="rId3"/>
              <a:stretch>
                <a:fillRect/>
              </a:stretch>
            </p:blipFill>
            <p:spPr>
              <a:xfrm>
                <a:off x="364067" y="1198728"/>
                <a:ext cx="7030176" cy="4916606"/>
              </a:xfrm>
              <a:prstGeom prst="rect">
                <a:avLst/>
              </a:prstGeom>
            </p:spPr>
          </p:pic>
        </mc:Fallback>
      </mc:AlternateContent>
      <p:sp>
        <p:nvSpPr>
          <p:cNvPr id="10" name="Rectangle 9">
            <a:extLst>
              <a:ext uri="{FF2B5EF4-FFF2-40B4-BE49-F238E27FC236}">
                <a16:creationId xmlns:a16="http://schemas.microsoft.com/office/drawing/2014/main" id="{2BF9C88E-D5E0-7871-037B-8ED7195C2074}"/>
              </a:ext>
            </a:extLst>
          </p:cNvPr>
          <p:cNvSpPr/>
          <p:nvPr/>
        </p:nvSpPr>
        <p:spPr bwMode="auto">
          <a:xfrm>
            <a:off x="364067" y="5215720"/>
            <a:ext cx="7193159" cy="737211"/>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BE" sz="2400" b="0" i="0" u="none" strike="noStrike" cap="none" normalizeH="0" baseline="0">
              <a:ln>
                <a:noFill/>
              </a:ln>
              <a:solidFill>
                <a:schemeClr val="tx1"/>
              </a:solidFill>
              <a:effectLst/>
              <a:latin typeface="Times"/>
            </a:endParaRPr>
          </a:p>
        </p:txBody>
      </p:sp>
      <p:sp>
        <p:nvSpPr>
          <p:cNvPr id="3" name="TextBox 2">
            <a:extLst>
              <a:ext uri="{FF2B5EF4-FFF2-40B4-BE49-F238E27FC236}">
                <a16:creationId xmlns:a16="http://schemas.microsoft.com/office/drawing/2014/main" id="{632A901F-2007-2BC1-4501-2E06293AA537}"/>
              </a:ext>
            </a:extLst>
          </p:cNvPr>
          <p:cNvSpPr txBox="1"/>
          <p:nvPr/>
        </p:nvSpPr>
        <p:spPr>
          <a:xfrm>
            <a:off x="8045450" y="4699000"/>
            <a:ext cx="3698545" cy="923330"/>
          </a:xfrm>
          <a:prstGeom prst="rect">
            <a:avLst/>
          </a:prstGeom>
          <a:noFill/>
        </p:spPr>
        <p:txBody>
          <a:bodyPr wrap="square" rtlCol="0">
            <a:spAutoFit/>
          </a:bodyPr>
          <a:lstStyle/>
          <a:p>
            <a:r>
              <a:rPr lang="en-BE" dirty="0"/>
              <a:t>Search GHRN (Major Funded projects – NIHR in UK and EU Fresh Air projects)</a:t>
            </a:r>
          </a:p>
        </p:txBody>
      </p:sp>
    </p:spTree>
    <p:extLst>
      <p:ext uri="{BB962C8B-B14F-4D97-AF65-F5344CB8AC3E}">
        <p14:creationId xmlns:p14="http://schemas.microsoft.com/office/powerpoint/2010/main" val="274586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7DAE-6BBB-6E69-0094-9EF1BB488EA1}"/>
              </a:ext>
            </a:extLst>
          </p:cNvPr>
          <p:cNvSpPr>
            <a:spLocks noGrp="1"/>
          </p:cNvSpPr>
          <p:nvPr>
            <p:ph type="title"/>
          </p:nvPr>
        </p:nvSpPr>
        <p:spPr/>
        <p:txBody>
          <a:bodyPr/>
          <a:lstStyle/>
          <a:p>
            <a:r>
              <a:rPr lang="en-BE" dirty="0">
                <a:solidFill>
                  <a:schemeClr val="accent1"/>
                </a:solidFill>
              </a:rPr>
              <a:t>What next?</a:t>
            </a:r>
          </a:p>
        </p:txBody>
      </p:sp>
      <p:sp>
        <p:nvSpPr>
          <p:cNvPr id="3" name="Content Placeholder 2">
            <a:extLst>
              <a:ext uri="{FF2B5EF4-FFF2-40B4-BE49-F238E27FC236}">
                <a16:creationId xmlns:a16="http://schemas.microsoft.com/office/drawing/2014/main" id="{09622A57-AF04-7543-675A-982DAD66270E}"/>
              </a:ext>
            </a:extLst>
          </p:cNvPr>
          <p:cNvSpPr>
            <a:spLocks noGrp="1"/>
          </p:cNvSpPr>
          <p:nvPr>
            <p:ph idx="1"/>
          </p:nvPr>
        </p:nvSpPr>
        <p:spPr/>
        <p:txBody>
          <a:bodyPr/>
          <a:lstStyle/>
          <a:p>
            <a:r>
              <a:rPr lang="en-BE" dirty="0">
                <a:solidFill>
                  <a:schemeClr val="accent1"/>
                </a:solidFill>
              </a:rPr>
              <a:t>Include significant papers, projects or work in the Miro Board</a:t>
            </a:r>
          </a:p>
          <a:p>
            <a:r>
              <a:rPr lang="en-BE" dirty="0">
                <a:solidFill>
                  <a:schemeClr val="accent1"/>
                </a:solidFill>
              </a:rPr>
              <a:t>Continue the analysis of the impact of IPCRG Rese</a:t>
            </a:r>
            <a:r>
              <a:rPr lang="en-GB" dirty="0" err="1">
                <a:solidFill>
                  <a:schemeClr val="accent1"/>
                </a:solidFill>
              </a:rPr>
              <a:t>ar</a:t>
            </a:r>
            <a:r>
              <a:rPr lang="en-BE" dirty="0">
                <a:solidFill>
                  <a:schemeClr val="accent1"/>
                </a:solidFill>
              </a:rPr>
              <a:t>ch priorities </a:t>
            </a:r>
          </a:p>
          <a:p>
            <a:r>
              <a:rPr lang="en-BE">
                <a:solidFill>
                  <a:schemeClr val="accent1"/>
                </a:solidFill>
              </a:rPr>
              <a:t>Launch global </a:t>
            </a:r>
            <a:r>
              <a:rPr lang="en-BE" dirty="0">
                <a:solidFill>
                  <a:schemeClr val="accent1"/>
                </a:solidFill>
              </a:rPr>
              <a:t>collaborative on implementation studies in primary care convened by WHO </a:t>
            </a:r>
            <a:r>
              <a:rPr lang="en-GB" dirty="0">
                <a:solidFill>
                  <a:schemeClr val="accent1"/>
                </a:solidFill>
              </a:rPr>
              <a:t>bringing together research funders, researchers and knowledge users</a:t>
            </a:r>
          </a:p>
          <a:p>
            <a:r>
              <a:rPr lang="en-GB" dirty="0">
                <a:solidFill>
                  <a:schemeClr val="accent1"/>
                </a:solidFill>
              </a:rPr>
              <a:t>Other ideas?</a:t>
            </a:r>
            <a:endParaRPr lang="en-BE" dirty="0">
              <a:solidFill>
                <a:schemeClr val="accent1"/>
              </a:solidFill>
            </a:endParaRPr>
          </a:p>
        </p:txBody>
      </p:sp>
    </p:spTree>
    <p:extLst>
      <p:ext uri="{BB962C8B-B14F-4D97-AF65-F5344CB8AC3E}">
        <p14:creationId xmlns:p14="http://schemas.microsoft.com/office/powerpoint/2010/main" val="4129218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7F8D22-B8E7-929F-8923-54595376DB29}"/>
              </a:ext>
            </a:extLst>
          </p:cNvPr>
          <p:cNvSpPr>
            <a:spLocks noGrp="1"/>
          </p:cNvSpPr>
          <p:nvPr>
            <p:ph type="title"/>
          </p:nvPr>
        </p:nvSpPr>
        <p:spPr>
          <a:xfrm>
            <a:off x="1346200" y="1740230"/>
            <a:ext cx="9499599" cy="1244600"/>
          </a:xfrm>
        </p:spPr>
        <p:txBody>
          <a:bodyPr>
            <a:normAutofit fontScale="90000"/>
          </a:bodyPr>
          <a:lstStyle/>
          <a:p>
            <a:r>
              <a:rPr lang="en-GB" noProof="0" dirty="0">
                <a:solidFill>
                  <a:schemeClr val="tx1">
                    <a:lumMod val="75000"/>
                  </a:schemeClr>
                </a:solidFill>
                <a:latin typeface="Arial" panose="020B0604020202020204" pitchFamily="34" charset="0"/>
                <a:cs typeface="Arial" panose="020B0604020202020204" pitchFamily="34" charset="0"/>
              </a:rPr>
              <a:t>Thank you</a:t>
            </a:r>
            <a:br>
              <a:rPr lang="en-BE" dirty="0"/>
            </a:br>
            <a:endParaRPr lang="en-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57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20E4AD-FAD8-5A4E-9AAF-DF47040AFF6F}"/>
              </a:ext>
            </a:extLst>
          </p:cNvPr>
          <p:cNvSpPr>
            <a:spLocks noGrp="1"/>
          </p:cNvSpPr>
          <p:nvPr>
            <p:ph type="title"/>
          </p:nvPr>
        </p:nvSpPr>
        <p:spPr/>
        <p:txBody>
          <a:bodyPr/>
          <a:lstStyle/>
          <a:p>
            <a:r>
              <a:rPr lang="en-US" dirty="0">
                <a:solidFill>
                  <a:schemeClr val="accent1"/>
                </a:solidFill>
              </a:rPr>
              <a:t>International Primary Care Respiratory Group (</a:t>
            </a:r>
            <a:r>
              <a:rPr lang="en-US" dirty="0" err="1">
                <a:solidFill>
                  <a:schemeClr val="accent1"/>
                </a:solidFill>
              </a:rPr>
              <a:t>www.ipcrg.org</a:t>
            </a:r>
            <a:r>
              <a:rPr lang="en-US" dirty="0">
                <a:solidFill>
                  <a:schemeClr val="accent1"/>
                </a:solidFill>
              </a:rPr>
              <a:t>)</a:t>
            </a:r>
          </a:p>
        </p:txBody>
      </p:sp>
      <p:pic>
        <p:nvPicPr>
          <p:cNvPr id="9" name="Content Placeholder 8" descr="Diagram, venn diagram&#10;&#10;Description automatically generated">
            <a:extLst>
              <a:ext uri="{FF2B5EF4-FFF2-40B4-BE49-F238E27FC236}">
                <a16:creationId xmlns:a16="http://schemas.microsoft.com/office/drawing/2014/main" id="{4184D21B-45F3-8697-2897-B1F71970DB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250"/>
          <a:stretch/>
        </p:blipFill>
        <p:spPr>
          <a:xfrm>
            <a:off x="7024063" y="1764704"/>
            <a:ext cx="5167937" cy="3897069"/>
          </a:xfrm>
          <a:prstGeom prst="rect">
            <a:avLst/>
          </a:prstGeom>
        </p:spPr>
      </p:pic>
      <p:sp>
        <p:nvSpPr>
          <p:cNvPr id="10" name="Rectangle 9">
            <a:extLst>
              <a:ext uri="{FF2B5EF4-FFF2-40B4-BE49-F238E27FC236}">
                <a16:creationId xmlns:a16="http://schemas.microsoft.com/office/drawing/2014/main" id="{8819CAE7-86FE-C4DB-D000-425F4996F610}"/>
              </a:ext>
            </a:extLst>
          </p:cNvPr>
          <p:cNvSpPr/>
          <p:nvPr/>
        </p:nvSpPr>
        <p:spPr>
          <a:xfrm>
            <a:off x="-170487" y="1287244"/>
            <a:ext cx="6618514" cy="5570756"/>
          </a:xfrm>
          <a:prstGeom prst="rect">
            <a:avLst/>
          </a:prstGeom>
        </p:spPr>
        <p:txBody>
          <a:bodyPr wrap="square">
            <a:spAutoFit/>
          </a:bodyPr>
          <a:lstStyle/>
          <a:p>
            <a:pPr marL="609585" marR="0" lvl="1"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74B88"/>
              </a:solidFill>
              <a:effectLst/>
              <a:uLnTx/>
              <a:uFillTx/>
              <a:latin typeface="Arial"/>
              <a:ea typeface="+mn-ea"/>
              <a:cs typeface="+mn-cs"/>
            </a:endParaRPr>
          </a:p>
          <a:p>
            <a:pPr marL="609585" marR="0" lvl="1"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74B88"/>
              </a:solidFill>
              <a:effectLst/>
              <a:uLnTx/>
              <a:uFillTx/>
              <a:latin typeface="Arial"/>
              <a:ea typeface="+mn-ea"/>
              <a:cs typeface="+mn-cs"/>
            </a:endParaRPr>
          </a:p>
          <a:p>
            <a:pPr marL="609585" marR="0" lvl="1"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74B88"/>
              </a:solidFill>
              <a:effectLst/>
              <a:uLnTx/>
              <a:uFillTx/>
              <a:latin typeface="Arial"/>
              <a:ea typeface="+mn-ea"/>
              <a:cs typeface="+mn-cs"/>
            </a:endParaRPr>
          </a:p>
          <a:p>
            <a:pPr marL="609585" marR="0" lvl="1"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74B88"/>
                </a:solidFill>
                <a:effectLst/>
                <a:uLnTx/>
                <a:uFillTx/>
                <a:latin typeface="Arial"/>
                <a:ea typeface="+mn-ea"/>
                <a:cs typeface="+mn-cs"/>
              </a:rPr>
              <a:t>Our </a:t>
            </a:r>
            <a:r>
              <a:rPr kumimoji="0" lang="en-GB" sz="2800" b="1" i="0" u="none" strike="noStrike" kern="1200" cap="none" spc="0" normalizeH="0" baseline="0" noProof="0" dirty="0">
                <a:ln>
                  <a:noFill/>
                </a:ln>
                <a:solidFill>
                  <a:srgbClr val="074B88"/>
                </a:solidFill>
                <a:effectLst/>
                <a:uLnTx/>
                <a:uFillTx/>
                <a:latin typeface="Arial"/>
                <a:ea typeface="+mn-ea"/>
                <a:cs typeface="+mn-cs"/>
              </a:rPr>
              <a:t>vision</a:t>
            </a:r>
            <a:r>
              <a:rPr kumimoji="0" lang="en-GB" sz="2800" b="0" i="0" u="none" strike="noStrike" kern="1200" cap="none" spc="0" normalizeH="0" baseline="0" noProof="0" dirty="0">
                <a:ln>
                  <a:noFill/>
                </a:ln>
                <a:solidFill>
                  <a:srgbClr val="074B88"/>
                </a:solidFill>
                <a:effectLst/>
                <a:uLnTx/>
                <a:uFillTx/>
                <a:latin typeface="Arial"/>
                <a:ea typeface="+mn-ea"/>
                <a:cs typeface="+mn-cs"/>
              </a:rPr>
              <a:t> is of a global population breathing and feeling well through universal access to right care</a:t>
            </a:r>
          </a:p>
          <a:p>
            <a:pPr marL="609585" marR="0" lvl="1" indent="0" algn="l" defTabSz="609585"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074B88"/>
                </a:solidFill>
                <a:effectLst/>
                <a:uLnTx/>
                <a:uFillTx/>
                <a:latin typeface="Arial"/>
                <a:ea typeface="+mn-ea"/>
                <a:cs typeface="+mn-cs"/>
              </a:rPr>
            </a:br>
            <a:r>
              <a:rPr kumimoji="0" lang="en-GB" sz="2800" b="0" i="0" u="none" strike="noStrike" kern="1200" cap="none" spc="0" normalizeH="0" baseline="0" noProof="0" dirty="0">
                <a:ln>
                  <a:noFill/>
                </a:ln>
                <a:solidFill>
                  <a:srgbClr val="074B88"/>
                </a:solidFill>
                <a:effectLst/>
                <a:uLnTx/>
                <a:uFillTx/>
                <a:latin typeface="Arial"/>
                <a:ea typeface="+mn-ea"/>
                <a:cs typeface="+mn-cs"/>
              </a:rPr>
              <a:t>Our </a:t>
            </a:r>
            <a:r>
              <a:rPr kumimoji="0" lang="en-GB" sz="2800" b="1" i="0" u="none" strike="noStrike" kern="1200" cap="none" spc="0" normalizeH="0" baseline="0" noProof="0" dirty="0">
                <a:ln>
                  <a:noFill/>
                </a:ln>
                <a:solidFill>
                  <a:srgbClr val="074B88"/>
                </a:solidFill>
                <a:effectLst/>
                <a:uLnTx/>
                <a:uFillTx/>
                <a:latin typeface="Arial"/>
                <a:ea typeface="+mn-ea"/>
                <a:cs typeface="+mn-cs"/>
              </a:rPr>
              <a:t>mission</a:t>
            </a:r>
            <a:r>
              <a:rPr kumimoji="0" lang="en-GB" sz="2800" b="0" i="0" u="none" strike="noStrike" kern="1200" cap="none" spc="0" normalizeH="0" baseline="0" noProof="0" dirty="0">
                <a:ln>
                  <a:noFill/>
                </a:ln>
                <a:solidFill>
                  <a:srgbClr val="074B88"/>
                </a:solidFill>
                <a:effectLst/>
                <a:uLnTx/>
                <a:uFillTx/>
                <a:latin typeface="Arial"/>
                <a:ea typeface="+mn-ea"/>
                <a:cs typeface="+mn-cs"/>
              </a:rPr>
              <a:t> is to work locally in primary care and collaborate globally to improve respiratory health</a:t>
            </a:r>
            <a:br>
              <a:rPr kumimoji="0" lang="en-GB" sz="2800" b="0" i="0" u="none" strike="noStrike" kern="1200" cap="none" spc="0" normalizeH="0" baseline="0" noProof="0" dirty="0">
                <a:ln>
                  <a:noFill/>
                </a:ln>
                <a:solidFill>
                  <a:srgbClr val="074B88"/>
                </a:solidFill>
                <a:effectLst/>
                <a:uLnTx/>
                <a:uFillTx/>
                <a:latin typeface="Arial"/>
                <a:ea typeface="+mn-ea"/>
                <a:cs typeface="+mn-cs"/>
              </a:rPr>
            </a:br>
            <a:br>
              <a:rPr kumimoji="0" lang="en-GB" sz="2800" b="0" i="0" u="none" strike="noStrike" kern="1200" cap="none" spc="0" normalizeH="0" baseline="0" noProof="0" dirty="0">
                <a:ln>
                  <a:noFill/>
                </a:ln>
                <a:solidFill>
                  <a:srgbClr val="074B88"/>
                </a:solidFill>
                <a:effectLst/>
                <a:uLnTx/>
                <a:uFillTx/>
                <a:latin typeface="Arial"/>
                <a:ea typeface="+mn-ea"/>
                <a:cs typeface="+mn-cs"/>
              </a:rPr>
            </a:br>
            <a:br>
              <a:rPr kumimoji="0" lang="en-GB" sz="2400" b="0" i="0" u="none" strike="noStrike" kern="1200" cap="none" spc="0" normalizeH="0" baseline="0" noProof="0" dirty="0">
                <a:ln>
                  <a:noFill/>
                </a:ln>
                <a:solidFill>
                  <a:srgbClr val="074B88"/>
                </a:solidFill>
                <a:effectLst/>
                <a:uLnTx/>
                <a:uFillTx/>
                <a:latin typeface="Arial"/>
                <a:ea typeface="+mn-ea"/>
                <a:cs typeface="+mn-cs"/>
              </a:rPr>
            </a:br>
            <a:endParaRPr kumimoji="0" lang="en-GB" sz="2400" b="0" i="0" u="none" strike="noStrike" kern="1200" cap="none" spc="0" normalizeH="0" baseline="0" noProof="0" dirty="0">
              <a:ln>
                <a:noFill/>
              </a:ln>
              <a:solidFill>
                <a:srgbClr val="074B88"/>
              </a:solidFill>
              <a:effectLst/>
              <a:uLnTx/>
              <a:uFillTx/>
              <a:latin typeface="Arial"/>
              <a:ea typeface="+mn-ea"/>
              <a:cs typeface="+mn-cs"/>
            </a:endParaRPr>
          </a:p>
        </p:txBody>
      </p:sp>
      <p:sp>
        <p:nvSpPr>
          <p:cNvPr id="11" name="TextBox 10">
            <a:extLst>
              <a:ext uri="{FF2B5EF4-FFF2-40B4-BE49-F238E27FC236}">
                <a16:creationId xmlns:a16="http://schemas.microsoft.com/office/drawing/2014/main" id="{C499A0A5-D524-4614-4897-7DE61A336CA7}"/>
              </a:ext>
            </a:extLst>
          </p:cNvPr>
          <p:cNvSpPr txBox="1"/>
          <p:nvPr/>
        </p:nvSpPr>
        <p:spPr>
          <a:xfrm>
            <a:off x="5225144" y="1361260"/>
            <a:ext cx="1828799" cy="10045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4B88"/>
              </a:solidFill>
              <a:effectLst/>
              <a:uLnTx/>
              <a:uFillTx/>
              <a:latin typeface="Arial"/>
              <a:ea typeface="+mn-ea"/>
              <a:cs typeface="+mn-cs"/>
            </a:endParaRPr>
          </a:p>
        </p:txBody>
      </p:sp>
      <p:sp>
        <p:nvSpPr>
          <p:cNvPr id="2" name="TextBox 1">
            <a:extLst>
              <a:ext uri="{FF2B5EF4-FFF2-40B4-BE49-F238E27FC236}">
                <a16:creationId xmlns:a16="http://schemas.microsoft.com/office/drawing/2014/main" id="{C6F3AB3B-2386-502B-B37D-8D8CF14CE2B7}"/>
              </a:ext>
            </a:extLst>
          </p:cNvPr>
          <p:cNvSpPr txBox="1"/>
          <p:nvPr/>
        </p:nvSpPr>
        <p:spPr>
          <a:xfrm>
            <a:off x="7112000" y="1764704"/>
            <a:ext cx="1301750" cy="699096"/>
          </a:xfrm>
          <a:prstGeom prst="rect">
            <a:avLst/>
          </a:prstGeom>
          <a:solidFill>
            <a:schemeClr val="bg1"/>
          </a:solidFill>
        </p:spPr>
        <p:txBody>
          <a:bodyPr wrap="square" rtlCol="0">
            <a:spAutoFit/>
          </a:bodyPr>
          <a:lstStyle/>
          <a:p>
            <a:endParaRPr lang="en-BE" dirty="0"/>
          </a:p>
        </p:txBody>
      </p:sp>
    </p:spTree>
    <p:extLst>
      <p:ext uri="{BB962C8B-B14F-4D97-AF65-F5344CB8AC3E}">
        <p14:creationId xmlns:p14="http://schemas.microsoft.com/office/powerpoint/2010/main" val="3613974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FDE8-E52E-EF56-C5E9-CDAC216356D3}"/>
              </a:ext>
            </a:extLst>
          </p:cNvPr>
          <p:cNvSpPr>
            <a:spLocks noGrp="1"/>
          </p:cNvSpPr>
          <p:nvPr>
            <p:ph type="title"/>
          </p:nvPr>
        </p:nvSpPr>
        <p:spPr/>
        <p:txBody>
          <a:bodyPr>
            <a:normAutofit fontScale="90000"/>
          </a:bodyPr>
          <a:lstStyle/>
          <a:p>
            <a:r>
              <a:rPr lang="en-GB" dirty="0">
                <a:solidFill>
                  <a:schemeClr val="accent1"/>
                </a:solidFill>
              </a:rPr>
              <a:t>IPCRG Research prioritisation </a:t>
            </a:r>
            <a:br>
              <a:rPr lang="en-GB" dirty="0">
                <a:solidFill>
                  <a:schemeClr val="accent1"/>
                </a:solidFill>
              </a:rPr>
            </a:br>
            <a:r>
              <a:rPr lang="en-GB" sz="3200" dirty="0">
                <a:solidFill>
                  <a:schemeClr val="accent1"/>
                </a:solidFill>
              </a:rPr>
              <a:t> </a:t>
            </a:r>
            <a:br>
              <a:rPr lang="en-GB" dirty="0">
                <a:solidFill>
                  <a:schemeClr val="accent1"/>
                </a:solidFill>
              </a:rPr>
            </a:br>
            <a:r>
              <a:rPr lang="en-GB" sz="3600" dirty="0">
                <a:solidFill>
                  <a:schemeClr val="accent1"/>
                </a:solidFill>
              </a:rPr>
              <a:t>Small grant awards supporting our priorities</a:t>
            </a:r>
          </a:p>
        </p:txBody>
      </p:sp>
    </p:spTree>
    <p:extLst>
      <p:ext uri="{BB962C8B-B14F-4D97-AF65-F5344CB8AC3E}">
        <p14:creationId xmlns:p14="http://schemas.microsoft.com/office/powerpoint/2010/main" val="303620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oad with colorful pointers&#10;&#10;Description automatically generated">
            <a:extLst>
              <a:ext uri="{FF2B5EF4-FFF2-40B4-BE49-F238E27FC236}">
                <a16:creationId xmlns:a16="http://schemas.microsoft.com/office/drawing/2014/main" id="{C5841E39-2BE9-3CCC-8ED6-897643D4F509}"/>
              </a:ext>
            </a:extLst>
          </p:cNvPr>
          <p:cNvPicPr>
            <a:picLocks noChangeAspect="1"/>
          </p:cNvPicPr>
          <p:nvPr/>
        </p:nvPicPr>
        <p:blipFill>
          <a:blip r:embed="rId2"/>
          <a:stretch>
            <a:fillRect/>
          </a:stretch>
        </p:blipFill>
        <p:spPr>
          <a:xfrm>
            <a:off x="1247501" y="10695"/>
            <a:ext cx="9306199" cy="6016725"/>
          </a:xfrm>
          <a:prstGeom prst="rect">
            <a:avLst/>
          </a:prstGeom>
        </p:spPr>
      </p:pic>
      <p:sp>
        <p:nvSpPr>
          <p:cNvPr id="2" name="TextBox 1">
            <a:extLst>
              <a:ext uri="{FF2B5EF4-FFF2-40B4-BE49-F238E27FC236}">
                <a16:creationId xmlns:a16="http://schemas.microsoft.com/office/drawing/2014/main" id="{570CC073-B930-BBF7-5DEE-8B23E39A2B00}"/>
              </a:ext>
            </a:extLst>
          </p:cNvPr>
          <p:cNvSpPr txBox="1"/>
          <p:nvPr/>
        </p:nvSpPr>
        <p:spPr>
          <a:xfrm>
            <a:off x="8584061" y="5463803"/>
            <a:ext cx="2690649" cy="430887"/>
          </a:xfrm>
          <a:prstGeom prst="rect">
            <a:avLst/>
          </a:prstGeom>
          <a:noFill/>
        </p:spPr>
        <p:txBody>
          <a:bodyPr wrap="square" rtlCol="0">
            <a:spAutoFit/>
          </a:bodyPr>
          <a:lstStyle/>
          <a:p>
            <a:r>
              <a:rPr lang="en-US" sz="1100" dirty="0"/>
              <a:t>Williams S et al </a:t>
            </a:r>
            <a:r>
              <a:rPr lang="en-GB" sz="1100" b="0" i="1" dirty="0" err="1">
                <a:solidFill>
                  <a:srgbClr val="222222"/>
                </a:solidFill>
                <a:effectLst/>
                <a:latin typeface="-apple-system"/>
              </a:rPr>
              <a:t>npj</a:t>
            </a:r>
            <a:r>
              <a:rPr lang="en-GB" sz="1100" b="0" i="1" dirty="0">
                <a:solidFill>
                  <a:srgbClr val="222222"/>
                </a:solidFill>
                <a:effectLst/>
                <a:latin typeface="-apple-system"/>
              </a:rPr>
              <a:t> Prim. Care Respir. Med.</a:t>
            </a:r>
            <a:r>
              <a:rPr lang="en-GB" sz="1100" b="0" i="0" dirty="0">
                <a:solidFill>
                  <a:srgbClr val="222222"/>
                </a:solidFill>
                <a:effectLst/>
                <a:latin typeface="-apple-system"/>
              </a:rPr>
              <a:t> </a:t>
            </a:r>
            <a:r>
              <a:rPr lang="en-GB" sz="1100" b="1" i="0" dirty="0">
                <a:solidFill>
                  <a:srgbClr val="222222"/>
                </a:solidFill>
                <a:effectLst/>
                <a:latin typeface="-apple-system"/>
              </a:rPr>
              <a:t>34</a:t>
            </a:r>
            <a:r>
              <a:rPr lang="en-GB" sz="1100" b="0" i="0" dirty="0">
                <a:solidFill>
                  <a:srgbClr val="222222"/>
                </a:solidFill>
                <a:effectLst/>
                <a:latin typeface="-apple-system"/>
              </a:rPr>
              <a:t>, 4 (2024)</a:t>
            </a:r>
            <a:endParaRPr lang="en-US" sz="1100" dirty="0"/>
          </a:p>
        </p:txBody>
      </p:sp>
      <p:sp>
        <p:nvSpPr>
          <p:cNvPr id="3" name="TextBox 2">
            <a:extLst>
              <a:ext uri="{FF2B5EF4-FFF2-40B4-BE49-F238E27FC236}">
                <a16:creationId xmlns:a16="http://schemas.microsoft.com/office/drawing/2014/main" id="{36CD848B-2F2D-4548-6279-E0C03A2EA368}"/>
              </a:ext>
            </a:extLst>
          </p:cNvPr>
          <p:cNvSpPr txBox="1"/>
          <p:nvPr/>
        </p:nvSpPr>
        <p:spPr>
          <a:xfrm>
            <a:off x="6558455" y="10695"/>
            <a:ext cx="5318235" cy="646331"/>
          </a:xfrm>
          <a:prstGeom prst="rect">
            <a:avLst/>
          </a:prstGeom>
          <a:noFill/>
        </p:spPr>
        <p:txBody>
          <a:bodyPr wrap="square" rtlCol="0">
            <a:spAutoFit/>
          </a:bodyPr>
          <a:lstStyle/>
          <a:p>
            <a:r>
              <a:rPr lang="en-US" dirty="0"/>
              <a:t>CRD roadmap agreed between IPCRG and WONCA Europe</a:t>
            </a:r>
          </a:p>
        </p:txBody>
      </p:sp>
    </p:spTree>
    <p:extLst>
      <p:ext uri="{BB962C8B-B14F-4D97-AF65-F5344CB8AC3E}">
        <p14:creationId xmlns:p14="http://schemas.microsoft.com/office/powerpoint/2010/main" val="361099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37B2F9-EF8D-DD43-9086-2C9C9CEAC4C8}"/>
              </a:ext>
            </a:extLst>
          </p:cNvPr>
          <p:cNvSpPr txBox="1"/>
          <p:nvPr/>
        </p:nvSpPr>
        <p:spPr>
          <a:xfrm>
            <a:off x="1600864" y="62234"/>
            <a:ext cx="2357357" cy="461665"/>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74B88"/>
              </a:solidFill>
              <a:effectLst/>
              <a:uLnTx/>
              <a:uFillTx/>
              <a:latin typeface="Arial"/>
              <a:ea typeface="+mn-ea"/>
              <a:cs typeface="+mn-cs"/>
            </a:endParaRPr>
          </a:p>
        </p:txBody>
      </p:sp>
      <p:pic>
        <p:nvPicPr>
          <p:cNvPr id="105" name="Picture 104" descr="Diagram, venn diagram&#10;&#10;Description automatically generated">
            <a:extLst>
              <a:ext uri="{FF2B5EF4-FFF2-40B4-BE49-F238E27FC236}">
                <a16:creationId xmlns:a16="http://schemas.microsoft.com/office/drawing/2014/main" id="{91A4D977-D4F2-4174-877E-3A216D3C1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41" y="62962"/>
            <a:ext cx="9700752" cy="6858000"/>
          </a:xfrm>
          <a:prstGeom prst="rect">
            <a:avLst/>
          </a:prstGeom>
        </p:spPr>
      </p:pic>
      <p:grpSp>
        <p:nvGrpSpPr>
          <p:cNvPr id="163" name="Group 162">
            <a:extLst>
              <a:ext uri="{FF2B5EF4-FFF2-40B4-BE49-F238E27FC236}">
                <a16:creationId xmlns:a16="http://schemas.microsoft.com/office/drawing/2014/main" id="{2F58378A-53C0-44B3-A2E2-3D7B9B288A33}"/>
              </a:ext>
            </a:extLst>
          </p:cNvPr>
          <p:cNvGrpSpPr/>
          <p:nvPr/>
        </p:nvGrpSpPr>
        <p:grpSpPr>
          <a:xfrm>
            <a:off x="8611109" y="3094677"/>
            <a:ext cx="3476465" cy="2309629"/>
            <a:chOff x="8871895" y="3528024"/>
            <a:chExt cx="2258599" cy="2309631"/>
          </a:xfrm>
        </p:grpSpPr>
        <p:sp>
          <p:nvSpPr>
            <p:cNvPr id="11" name="TextBox 10">
              <a:extLst>
                <a:ext uri="{FF2B5EF4-FFF2-40B4-BE49-F238E27FC236}">
                  <a16:creationId xmlns:a16="http://schemas.microsoft.com/office/drawing/2014/main" id="{EC466F56-329E-43A8-B5C0-08D986489BFC}"/>
                </a:ext>
              </a:extLst>
            </p:cNvPr>
            <p:cNvSpPr txBox="1"/>
            <p:nvPr/>
          </p:nvSpPr>
          <p:spPr>
            <a:xfrm>
              <a:off x="9041720" y="3528024"/>
              <a:ext cx="2068542" cy="430887"/>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Leadership schools for multi-disciplinary teams and also RESPIRE researchers</a:t>
              </a:r>
            </a:p>
          </p:txBody>
        </p:sp>
        <p:sp>
          <p:nvSpPr>
            <p:cNvPr id="12" name="TextBox 11">
              <a:extLst>
                <a:ext uri="{FF2B5EF4-FFF2-40B4-BE49-F238E27FC236}">
                  <a16:creationId xmlns:a16="http://schemas.microsoft.com/office/drawing/2014/main" id="{11C68B81-6D3D-4F48-A560-AE81A18A2C51}"/>
                </a:ext>
              </a:extLst>
            </p:cNvPr>
            <p:cNvSpPr txBox="1"/>
            <p:nvPr/>
          </p:nvSpPr>
          <p:spPr>
            <a:xfrm>
              <a:off x="8960356" y="5003865"/>
              <a:ext cx="2170138" cy="769442"/>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High value opportunities at our conference and WONCA and FIP meetings to build partnerships and to showcase the value of primary care and its multi-disciplinary workforce</a:t>
              </a:r>
            </a:p>
          </p:txBody>
        </p:sp>
        <p:cxnSp>
          <p:nvCxnSpPr>
            <p:cNvPr id="49" name="Straight Arrow Connector 48">
              <a:extLst>
                <a:ext uri="{FF2B5EF4-FFF2-40B4-BE49-F238E27FC236}">
                  <a16:creationId xmlns:a16="http://schemas.microsoft.com/office/drawing/2014/main" id="{E348F813-6C94-442C-A0BC-9199F8DC3CD0}"/>
                </a:ext>
              </a:extLst>
            </p:cNvPr>
            <p:cNvCxnSpPr>
              <a:cxnSpLocks/>
            </p:cNvCxnSpPr>
            <p:nvPr/>
          </p:nvCxnSpPr>
          <p:spPr>
            <a:xfrm flipH="1" flipV="1">
              <a:off x="9005374" y="4537987"/>
              <a:ext cx="2048070" cy="3928"/>
            </a:xfrm>
            <a:prstGeom prst="straightConnector1">
              <a:avLst/>
            </a:prstGeom>
            <a:ln w="31750">
              <a:solidFill>
                <a:srgbClr val="E63E3F"/>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076370B-529F-4714-8684-09D73FF8359A}"/>
                </a:ext>
              </a:extLst>
            </p:cNvPr>
            <p:cNvCxnSpPr>
              <a:cxnSpLocks/>
            </p:cNvCxnSpPr>
            <p:nvPr/>
          </p:nvCxnSpPr>
          <p:spPr>
            <a:xfrm flipH="1" flipV="1">
              <a:off x="8871895" y="5426268"/>
              <a:ext cx="511368" cy="411387"/>
            </a:xfrm>
            <a:prstGeom prst="straightConnector1">
              <a:avLst/>
            </a:prstGeom>
            <a:ln w="31750">
              <a:solidFill>
                <a:srgbClr val="E63E3F"/>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3D908F8-A0E9-4E64-AF19-78DC2EDC987B}"/>
                </a:ext>
              </a:extLst>
            </p:cNvPr>
            <p:cNvCxnSpPr>
              <a:cxnSpLocks/>
            </p:cNvCxnSpPr>
            <p:nvPr/>
          </p:nvCxnSpPr>
          <p:spPr>
            <a:xfrm flipH="1">
              <a:off x="9369795" y="5830762"/>
              <a:ext cx="1686240" cy="0"/>
            </a:xfrm>
            <a:prstGeom prst="straightConnector1">
              <a:avLst/>
            </a:prstGeom>
            <a:ln w="31750">
              <a:solidFill>
                <a:srgbClr val="E63E3F"/>
              </a:solidFill>
              <a:headEnd type="none"/>
              <a:tailEnd type="none" w="lg" len="med"/>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17EC8617-9B2B-254B-A143-63CAE7F20F49}"/>
              </a:ext>
            </a:extLst>
          </p:cNvPr>
          <p:cNvSpPr txBox="1"/>
          <p:nvPr/>
        </p:nvSpPr>
        <p:spPr>
          <a:xfrm>
            <a:off x="1190206" y="253967"/>
            <a:ext cx="2368952" cy="1080000"/>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74B88"/>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74B88"/>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74B88"/>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789A41D0-949E-7E4C-A5D8-AF637731D1D6}"/>
              </a:ext>
            </a:extLst>
          </p:cNvPr>
          <p:cNvGrpSpPr/>
          <p:nvPr/>
        </p:nvGrpSpPr>
        <p:grpSpPr>
          <a:xfrm>
            <a:off x="8296588" y="1629727"/>
            <a:ext cx="3811437" cy="1175982"/>
            <a:chOff x="6222442" y="1222295"/>
            <a:chExt cx="2577749" cy="881986"/>
          </a:xfrm>
        </p:grpSpPr>
        <p:sp>
          <p:nvSpPr>
            <p:cNvPr id="10" name="TextBox 9">
              <a:extLst>
                <a:ext uri="{FF2B5EF4-FFF2-40B4-BE49-F238E27FC236}">
                  <a16:creationId xmlns:a16="http://schemas.microsoft.com/office/drawing/2014/main" id="{2D5A4550-F67E-4464-A993-734EB59BA63F}"/>
                </a:ext>
              </a:extLst>
            </p:cNvPr>
            <p:cNvSpPr txBox="1"/>
            <p:nvPr/>
          </p:nvSpPr>
          <p:spPr>
            <a:xfrm>
              <a:off x="6592355" y="1222295"/>
              <a:ext cx="2194005" cy="32316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Small grants programme (10 grants) in support of research prioritisation</a:t>
              </a:r>
            </a:p>
          </p:txBody>
        </p:sp>
        <p:cxnSp>
          <p:nvCxnSpPr>
            <p:cNvPr id="41" name="Straight Arrow Connector 40">
              <a:extLst>
                <a:ext uri="{FF2B5EF4-FFF2-40B4-BE49-F238E27FC236}">
                  <a16:creationId xmlns:a16="http://schemas.microsoft.com/office/drawing/2014/main" id="{D890CAC4-03AD-4EEB-88EF-F03CBA2DDED9}"/>
                </a:ext>
              </a:extLst>
            </p:cNvPr>
            <p:cNvCxnSpPr>
              <a:cxnSpLocks/>
            </p:cNvCxnSpPr>
            <p:nvPr/>
          </p:nvCxnSpPr>
          <p:spPr>
            <a:xfrm flipH="1">
              <a:off x="6222442" y="1576653"/>
              <a:ext cx="317222" cy="257474"/>
            </a:xfrm>
            <a:prstGeom prst="straightConnector1">
              <a:avLst/>
            </a:prstGeom>
            <a:ln w="31750">
              <a:solidFill>
                <a:srgbClr val="6A2977"/>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F18D4A7-C40C-4E58-AD5E-5C4620AA625F}"/>
                </a:ext>
              </a:extLst>
            </p:cNvPr>
            <p:cNvCxnSpPr>
              <a:cxnSpLocks/>
            </p:cNvCxnSpPr>
            <p:nvPr/>
          </p:nvCxnSpPr>
          <p:spPr>
            <a:xfrm flipH="1" flipV="1">
              <a:off x="6236067" y="2088221"/>
              <a:ext cx="2516056" cy="16060"/>
            </a:xfrm>
            <a:prstGeom prst="straightConnector1">
              <a:avLst/>
            </a:prstGeom>
            <a:ln w="31750">
              <a:solidFill>
                <a:srgbClr val="6A2977"/>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3399D6A-FDCF-4B1B-A782-DB35BB6221CE}"/>
                </a:ext>
              </a:extLst>
            </p:cNvPr>
            <p:cNvCxnSpPr>
              <a:cxnSpLocks/>
            </p:cNvCxnSpPr>
            <p:nvPr/>
          </p:nvCxnSpPr>
          <p:spPr>
            <a:xfrm flipH="1" flipV="1">
              <a:off x="6533467" y="1581743"/>
              <a:ext cx="2218656" cy="12436"/>
            </a:xfrm>
            <a:prstGeom prst="straightConnector1">
              <a:avLst/>
            </a:prstGeom>
            <a:ln w="31750">
              <a:solidFill>
                <a:srgbClr val="6A2977"/>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F9984CA-98DC-BA4F-AD34-5B04AF5B0761}"/>
                </a:ext>
              </a:extLst>
            </p:cNvPr>
            <p:cNvSpPr txBox="1"/>
            <p:nvPr/>
          </p:nvSpPr>
          <p:spPr>
            <a:xfrm>
              <a:off x="6411231" y="1775450"/>
              <a:ext cx="2388960" cy="32316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Coordination of Global Health Respiratory Network including a journal club for early career researchers</a:t>
              </a:r>
            </a:p>
          </p:txBody>
        </p:sp>
      </p:grpSp>
      <p:grpSp>
        <p:nvGrpSpPr>
          <p:cNvPr id="45" name="Group 44">
            <a:extLst>
              <a:ext uri="{FF2B5EF4-FFF2-40B4-BE49-F238E27FC236}">
                <a16:creationId xmlns:a16="http://schemas.microsoft.com/office/drawing/2014/main" id="{68BE0E99-902A-9953-4ED7-5FD543729589}"/>
              </a:ext>
            </a:extLst>
          </p:cNvPr>
          <p:cNvGrpSpPr/>
          <p:nvPr/>
        </p:nvGrpSpPr>
        <p:grpSpPr>
          <a:xfrm>
            <a:off x="54869" y="105512"/>
            <a:ext cx="3761205" cy="6346081"/>
            <a:chOff x="13815" y="-40637"/>
            <a:chExt cx="3761205" cy="6346081"/>
          </a:xfrm>
        </p:grpSpPr>
        <p:sp>
          <p:nvSpPr>
            <p:cNvPr id="39" name="TextBox 38">
              <a:extLst>
                <a:ext uri="{FF2B5EF4-FFF2-40B4-BE49-F238E27FC236}">
                  <a16:creationId xmlns:a16="http://schemas.microsoft.com/office/drawing/2014/main" id="{301A6F90-BEDF-9DDA-97BD-882849FE3242}"/>
                </a:ext>
              </a:extLst>
            </p:cNvPr>
            <p:cNvSpPr txBox="1"/>
            <p:nvPr/>
          </p:nvSpPr>
          <p:spPr>
            <a:xfrm>
              <a:off x="45307" y="3035968"/>
              <a:ext cx="3331327" cy="6001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Growth of our social movement COPD  Right Care by finalising COPD Wheel &amp; Question &amp; Challenge cards</a:t>
              </a:r>
            </a:p>
          </p:txBody>
        </p:sp>
        <p:grpSp>
          <p:nvGrpSpPr>
            <p:cNvPr id="33" name="Group 32">
              <a:extLst>
                <a:ext uri="{FF2B5EF4-FFF2-40B4-BE49-F238E27FC236}">
                  <a16:creationId xmlns:a16="http://schemas.microsoft.com/office/drawing/2014/main" id="{9301CF45-F691-08E2-63F0-97ECD9D5E317}"/>
                </a:ext>
              </a:extLst>
            </p:cNvPr>
            <p:cNvGrpSpPr/>
            <p:nvPr/>
          </p:nvGrpSpPr>
          <p:grpSpPr>
            <a:xfrm>
              <a:off x="13815" y="-40637"/>
              <a:ext cx="3761205" cy="6346081"/>
              <a:chOff x="13815" y="-40637"/>
              <a:chExt cx="3761205" cy="6346081"/>
            </a:xfrm>
          </p:grpSpPr>
          <p:grpSp>
            <p:nvGrpSpPr>
              <p:cNvPr id="29" name="Group 28">
                <a:extLst>
                  <a:ext uri="{FF2B5EF4-FFF2-40B4-BE49-F238E27FC236}">
                    <a16:creationId xmlns:a16="http://schemas.microsoft.com/office/drawing/2014/main" id="{009F338D-2BB4-CB65-F690-C76FAD1C0F31}"/>
                  </a:ext>
                </a:extLst>
              </p:cNvPr>
              <p:cNvGrpSpPr/>
              <p:nvPr/>
            </p:nvGrpSpPr>
            <p:grpSpPr>
              <a:xfrm>
                <a:off x="13815" y="-40637"/>
                <a:ext cx="3761205" cy="6346081"/>
                <a:chOff x="13815" y="-40637"/>
                <a:chExt cx="3761205" cy="6346081"/>
              </a:xfrm>
            </p:grpSpPr>
            <p:grpSp>
              <p:nvGrpSpPr>
                <p:cNvPr id="54" name="Group 53">
                  <a:extLst>
                    <a:ext uri="{FF2B5EF4-FFF2-40B4-BE49-F238E27FC236}">
                      <a16:creationId xmlns:a16="http://schemas.microsoft.com/office/drawing/2014/main" id="{50A032EC-36A5-B64F-83FC-2F0CA7631DB4}"/>
                    </a:ext>
                  </a:extLst>
                </p:cNvPr>
                <p:cNvGrpSpPr/>
                <p:nvPr/>
              </p:nvGrpSpPr>
              <p:grpSpPr>
                <a:xfrm>
                  <a:off x="13815" y="2531936"/>
                  <a:ext cx="3761205" cy="3773508"/>
                  <a:chOff x="858742" y="2744853"/>
                  <a:chExt cx="3149767" cy="3773509"/>
                </a:xfrm>
              </p:grpSpPr>
              <p:grpSp>
                <p:nvGrpSpPr>
                  <p:cNvPr id="158" name="Group 157">
                    <a:extLst>
                      <a:ext uri="{FF2B5EF4-FFF2-40B4-BE49-F238E27FC236}">
                        <a16:creationId xmlns:a16="http://schemas.microsoft.com/office/drawing/2014/main" id="{FA038F2E-0A09-48E3-A9DA-AE3BD27FDC4C}"/>
                      </a:ext>
                    </a:extLst>
                  </p:cNvPr>
                  <p:cNvGrpSpPr/>
                  <p:nvPr/>
                </p:nvGrpSpPr>
                <p:grpSpPr>
                  <a:xfrm>
                    <a:off x="858742" y="2744853"/>
                    <a:ext cx="3149767" cy="3773509"/>
                    <a:chOff x="858742" y="2744852"/>
                    <a:chExt cx="3149766" cy="3773509"/>
                  </a:xfrm>
                </p:grpSpPr>
                <p:sp>
                  <p:nvSpPr>
                    <p:cNvPr id="19" name="TextBox 18">
                      <a:extLst>
                        <a:ext uri="{FF2B5EF4-FFF2-40B4-BE49-F238E27FC236}">
                          <a16:creationId xmlns:a16="http://schemas.microsoft.com/office/drawing/2014/main" id="{DE0BE099-575F-4999-802C-C2C0DB5E387B}"/>
                        </a:ext>
                      </a:extLst>
                    </p:cNvPr>
                    <p:cNvSpPr txBox="1"/>
                    <p:nvPr/>
                  </p:nvSpPr>
                  <p:spPr>
                    <a:xfrm>
                      <a:off x="858742" y="2744852"/>
                      <a:ext cx="2986446" cy="43088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Growth of our social movement Asthma Right Care: more countries, more parts of the health system</a:t>
                      </a:r>
                    </a:p>
                  </p:txBody>
                </p:sp>
                <p:grpSp>
                  <p:nvGrpSpPr>
                    <p:cNvPr id="157" name="Group 156">
                      <a:extLst>
                        <a:ext uri="{FF2B5EF4-FFF2-40B4-BE49-F238E27FC236}">
                          <a16:creationId xmlns:a16="http://schemas.microsoft.com/office/drawing/2014/main" id="{5A475F2B-0405-4C08-8195-803CC537DEA6}"/>
                        </a:ext>
                      </a:extLst>
                    </p:cNvPr>
                    <p:cNvGrpSpPr/>
                    <p:nvPr/>
                  </p:nvGrpSpPr>
                  <p:grpSpPr>
                    <a:xfrm>
                      <a:off x="878773" y="3805648"/>
                      <a:ext cx="3129735" cy="2712713"/>
                      <a:chOff x="878773" y="3805648"/>
                      <a:chExt cx="3129735" cy="2712713"/>
                    </a:xfrm>
                  </p:grpSpPr>
                  <p:sp>
                    <p:nvSpPr>
                      <p:cNvPr id="14" name="TextBox 13">
                        <a:extLst>
                          <a:ext uri="{FF2B5EF4-FFF2-40B4-BE49-F238E27FC236}">
                            <a16:creationId xmlns:a16="http://schemas.microsoft.com/office/drawing/2014/main" id="{ACF685E8-A2C9-438A-918B-8E2175B2A9CD}"/>
                          </a:ext>
                        </a:extLst>
                      </p:cNvPr>
                      <p:cNvSpPr txBox="1"/>
                      <p:nvPr/>
                    </p:nvSpPr>
                    <p:spPr>
                      <a:xfrm>
                        <a:off x="892706" y="5279683"/>
                        <a:ext cx="2680037" cy="6001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Teach the Teacher programmes in Latin America, Asia, North Macedonia for asthma &amp; COPD</a:t>
                        </a:r>
                      </a:p>
                    </p:txBody>
                  </p:sp>
                  <p:sp>
                    <p:nvSpPr>
                      <p:cNvPr id="16" name="TextBox 15">
                        <a:extLst>
                          <a:ext uri="{FF2B5EF4-FFF2-40B4-BE49-F238E27FC236}">
                            <a16:creationId xmlns:a16="http://schemas.microsoft.com/office/drawing/2014/main" id="{AB483D2B-3DDF-4C88-A13E-B54E4894C4F9}"/>
                          </a:ext>
                        </a:extLst>
                      </p:cNvPr>
                      <p:cNvSpPr txBox="1"/>
                      <p:nvPr/>
                    </p:nvSpPr>
                    <p:spPr>
                      <a:xfrm>
                        <a:off x="878773" y="6084118"/>
                        <a:ext cx="2806841" cy="43088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Adaptation/localisation of materials into multiple languages</a:t>
                        </a:r>
                      </a:p>
                    </p:txBody>
                  </p:sp>
                  <p:cxnSp>
                    <p:nvCxnSpPr>
                      <p:cNvPr id="66" name="Straight Arrow Connector 65">
                        <a:extLst>
                          <a:ext uri="{FF2B5EF4-FFF2-40B4-BE49-F238E27FC236}">
                            <a16:creationId xmlns:a16="http://schemas.microsoft.com/office/drawing/2014/main" id="{6424A9AC-2AC5-44E3-9FEF-8B45D2A4D0A3}"/>
                          </a:ext>
                        </a:extLst>
                      </p:cNvPr>
                      <p:cNvCxnSpPr>
                        <a:cxnSpLocks/>
                      </p:cNvCxnSpPr>
                      <p:nvPr/>
                    </p:nvCxnSpPr>
                    <p:spPr>
                      <a:xfrm flipV="1">
                        <a:off x="3520863" y="5868772"/>
                        <a:ext cx="487645" cy="649589"/>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C56D145-C600-4D37-9E41-C862FA6EC01D}"/>
                          </a:ext>
                        </a:extLst>
                      </p:cNvPr>
                      <p:cNvCxnSpPr>
                        <a:cxnSpLocks/>
                      </p:cNvCxnSpPr>
                      <p:nvPr/>
                    </p:nvCxnSpPr>
                    <p:spPr>
                      <a:xfrm flipH="1">
                        <a:off x="932291" y="6507607"/>
                        <a:ext cx="2610466" cy="1"/>
                      </a:xfrm>
                      <a:prstGeom prst="straightConnector1">
                        <a:avLst/>
                      </a:prstGeom>
                      <a:ln w="31750">
                        <a:solidFill>
                          <a:srgbClr val="F6EA3C"/>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BC3B455-C62E-41F2-91CF-DF18B8C418A1}"/>
                          </a:ext>
                        </a:extLst>
                      </p:cNvPr>
                      <p:cNvCxnSpPr>
                        <a:cxnSpLocks/>
                      </p:cNvCxnSpPr>
                      <p:nvPr/>
                    </p:nvCxnSpPr>
                    <p:spPr>
                      <a:xfrm>
                        <a:off x="932291" y="4365865"/>
                        <a:ext cx="2591304" cy="0"/>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1CD57D6-52C8-4F07-9C4E-02986985A1B7}"/>
                          </a:ext>
                        </a:extLst>
                      </p:cNvPr>
                      <p:cNvCxnSpPr>
                        <a:cxnSpLocks/>
                      </p:cNvCxnSpPr>
                      <p:nvPr/>
                    </p:nvCxnSpPr>
                    <p:spPr>
                      <a:xfrm>
                        <a:off x="3360182" y="3812250"/>
                        <a:ext cx="190439" cy="103602"/>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B3DC200-D4F9-4A28-9A73-9BA071B5E9FD}"/>
                          </a:ext>
                        </a:extLst>
                      </p:cNvPr>
                      <p:cNvCxnSpPr>
                        <a:cxnSpLocks/>
                      </p:cNvCxnSpPr>
                      <p:nvPr/>
                    </p:nvCxnSpPr>
                    <p:spPr>
                      <a:xfrm flipH="1" flipV="1">
                        <a:off x="942379" y="3805648"/>
                        <a:ext cx="2417802" cy="15527"/>
                      </a:xfrm>
                      <a:prstGeom prst="straightConnector1">
                        <a:avLst/>
                      </a:prstGeom>
                      <a:ln w="31750">
                        <a:solidFill>
                          <a:srgbClr val="F6EA3C"/>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FDF5E5D-F6E9-4EE7-8C29-EE6B986D27E1}"/>
                          </a:ext>
                        </a:extLst>
                      </p:cNvPr>
                      <p:cNvCxnSpPr>
                        <a:cxnSpLocks/>
                      </p:cNvCxnSpPr>
                      <p:nvPr/>
                    </p:nvCxnSpPr>
                    <p:spPr>
                      <a:xfrm flipV="1">
                        <a:off x="3168953" y="5470063"/>
                        <a:ext cx="576715" cy="430888"/>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DF4F9435-E15C-4053-9953-54B0E3EF187D}"/>
                          </a:ext>
                        </a:extLst>
                      </p:cNvPr>
                      <p:cNvCxnSpPr>
                        <a:cxnSpLocks/>
                      </p:cNvCxnSpPr>
                      <p:nvPr/>
                    </p:nvCxnSpPr>
                    <p:spPr>
                      <a:xfrm flipH="1">
                        <a:off x="942583" y="5900084"/>
                        <a:ext cx="2229305" cy="4112"/>
                      </a:xfrm>
                      <a:prstGeom prst="straightConnector1">
                        <a:avLst/>
                      </a:prstGeom>
                      <a:ln w="31750">
                        <a:solidFill>
                          <a:srgbClr val="F6EA3C"/>
                        </a:solidFill>
                        <a:headEnd type="none"/>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89" name="Straight Arrow Connector 88">
                    <a:extLst>
                      <a:ext uri="{FF2B5EF4-FFF2-40B4-BE49-F238E27FC236}">
                        <a16:creationId xmlns:a16="http://schemas.microsoft.com/office/drawing/2014/main" id="{C82C28ED-A87E-4449-A81B-7D2E4A0F6B26}"/>
                      </a:ext>
                    </a:extLst>
                  </p:cNvPr>
                  <p:cNvCxnSpPr>
                    <a:cxnSpLocks/>
                  </p:cNvCxnSpPr>
                  <p:nvPr/>
                </p:nvCxnSpPr>
                <p:spPr>
                  <a:xfrm>
                    <a:off x="921737" y="5105335"/>
                    <a:ext cx="2664853" cy="0"/>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7639661-3B95-3EC6-E2F7-9DF4DC5651A3}"/>
                    </a:ext>
                  </a:extLst>
                </p:cNvPr>
                <p:cNvSpPr txBox="1"/>
                <p:nvPr/>
              </p:nvSpPr>
              <p:spPr>
                <a:xfrm>
                  <a:off x="113687" y="-40637"/>
                  <a:ext cx="3034384" cy="26161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Multidisciplinary team-building workshop</a:t>
                  </a:r>
                </a:p>
              </p:txBody>
            </p:sp>
          </p:grpSp>
          <p:cxnSp>
            <p:nvCxnSpPr>
              <p:cNvPr id="42" name="Straight Arrow Connector 41">
                <a:extLst>
                  <a:ext uri="{FF2B5EF4-FFF2-40B4-BE49-F238E27FC236}">
                    <a16:creationId xmlns:a16="http://schemas.microsoft.com/office/drawing/2014/main" id="{0023FEE3-636A-40C2-1A17-C1CFE3247264}"/>
                  </a:ext>
                </a:extLst>
              </p:cNvPr>
              <p:cNvCxnSpPr>
                <a:cxnSpLocks/>
              </p:cNvCxnSpPr>
              <p:nvPr/>
            </p:nvCxnSpPr>
            <p:spPr>
              <a:xfrm>
                <a:off x="54372" y="3035968"/>
                <a:ext cx="3465383" cy="0"/>
              </a:xfrm>
              <a:prstGeom prst="straightConnector1">
                <a:avLst/>
              </a:prstGeom>
              <a:ln w="31750">
                <a:solidFill>
                  <a:srgbClr val="F6EA3C"/>
                </a:solidFill>
                <a:headEnd type="none"/>
                <a:tailEnd type="arrow" w="lg" len="med"/>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46DEDA80-D6B5-86EA-BCB9-AD8179260B3D}"/>
              </a:ext>
            </a:extLst>
          </p:cNvPr>
          <p:cNvGrpSpPr/>
          <p:nvPr/>
        </p:nvGrpSpPr>
        <p:grpSpPr>
          <a:xfrm>
            <a:off x="4939795" y="-224"/>
            <a:ext cx="7233232" cy="2169746"/>
            <a:chOff x="4905214" y="-34650"/>
            <a:chExt cx="7233232" cy="2169746"/>
          </a:xfrm>
        </p:grpSpPr>
        <p:grpSp>
          <p:nvGrpSpPr>
            <p:cNvPr id="17" name="Group 16">
              <a:extLst>
                <a:ext uri="{FF2B5EF4-FFF2-40B4-BE49-F238E27FC236}">
                  <a16:creationId xmlns:a16="http://schemas.microsoft.com/office/drawing/2014/main" id="{1BF1C012-12F6-A78C-858F-1D4A4CD2B703}"/>
                </a:ext>
              </a:extLst>
            </p:cNvPr>
            <p:cNvGrpSpPr/>
            <p:nvPr/>
          </p:nvGrpSpPr>
          <p:grpSpPr>
            <a:xfrm>
              <a:off x="4905214" y="-34650"/>
              <a:ext cx="7233232" cy="2169746"/>
              <a:chOff x="4903623" y="-336317"/>
              <a:chExt cx="7233232" cy="2169746"/>
            </a:xfrm>
          </p:grpSpPr>
          <p:cxnSp>
            <p:nvCxnSpPr>
              <p:cNvPr id="36" name="Straight Arrow Connector 35">
                <a:extLst>
                  <a:ext uri="{FF2B5EF4-FFF2-40B4-BE49-F238E27FC236}">
                    <a16:creationId xmlns:a16="http://schemas.microsoft.com/office/drawing/2014/main" id="{51D6CD8A-C9E0-4227-B5B5-F7BE49C726E5}"/>
                  </a:ext>
                </a:extLst>
              </p:cNvPr>
              <p:cNvCxnSpPr>
                <a:cxnSpLocks/>
              </p:cNvCxnSpPr>
              <p:nvPr/>
            </p:nvCxnSpPr>
            <p:spPr>
              <a:xfrm flipH="1" flipV="1">
                <a:off x="8886410" y="526387"/>
                <a:ext cx="3165026" cy="19661"/>
              </a:xfrm>
              <a:prstGeom prst="straightConnector1">
                <a:avLst/>
              </a:prstGeom>
              <a:ln w="31750">
                <a:solidFill>
                  <a:srgbClr val="489DCD"/>
                </a:solidFill>
                <a:headEnd type="none"/>
                <a:tailEnd type="none" w="lg"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FE7ED93-15D8-694F-BF42-381A37B5A3C3}"/>
                  </a:ext>
                </a:extLst>
              </p:cNvPr>
              <p:cNvGrpSpPr/>
              <p:nvPr/>
            </p:nvGrpSpPr>
            <p:grpSpPr>
              <a:xfrm>
                <a:off x="4903623" y="-336317"/>
                <a:ext cx="7233232" cy="2169746"/>
                <a:chOff x="3680023" y="-253039"/>
                <a:chExt cx="5047015" cy="1627310"/>
              </a:xfrm>
            </p:grpSpPr>
            <p:cxnSp>
              <p:nvCxnSpPr>
                <p:cNvPr id="70" name="Straight Arrow Connector 69">
                  <a:extLst>
                    <a:ext uri="{FF2B5EF4-FFF2-40B4-BE49-F238E27FC236}">
                      <a16:creationId xmlns:a16="http://schemas.microsoft.com/office/drawing/2014/main" id="{0DDE873E-CB46-ED46-B6F0-66CEEF1E5AFB}"/>
                    </a:ext>
                  </a:extLst>
                </p:cNvPr>
                <p:cNvCxnSpPr>
                  <a:cxnSpLocks/>
                </p:cNvCxnSpPr>
                <p:nvPr/>
              </p:nvCxnSpPr>
              <p:spPr>
                <a:xfrm>
                  <a:off x="3680023" y="676872"/>
                  <a:ext cx="0" cy="325342"/>
                </a:xfrm>
                <a:prstGeom prst="straightConnector1">
                  <a:avLst/>
                </a:prstGeom>
                <a:ln w="31750">
                  <a:solidFill>
                    <a:srgbClr val="489DCD"/>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746487-06AE-4CE9-95E5-4F6B8F83B3AC}"/>
                    </a:ext>
                  </a:extLst>
                </p:cNvPr>
                <p:cNvSpPr txBox="1"/>
                <p:nvPr/>
              </p:nvSpPr>
              <p:spPr>
                <a:xfrm>
                  <a:off x="6424598" y="-66809"/>
                  <a:ext cx="2257625" cy="450123"/>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Leadership of stakeholder engagement in three global health programmes in 15 LMICs including launch of Breathe Well South America</a:t>
                  </a:r>
                </a:p>
              </p:txBody>
            </p:sp>
            <p:sp>
              <p:nvSpPr>
                <p:cNvPr id="8" name="TextBox 7">
                  <a:extLst>
                    <a:ext uri="{FF2B5EF4-FFF2-40B4-BE49-F238E27FC236}">
                      <a16:creationId xmlns:a16="http://schemas.microsoft.com/office/drawing/2014/main" id="{E041708C-759B-4585-AB26-8163A655D57D}"/>
                    </a:ext>
                  </a:extLst>
                </p:cNvPr>
                <p:cNvSpPr txBox="1"/>
                <p:nvPr/>
              </p:nvSpPr>
              <p:spPr>
                <a:xfrm>
                  <a:off x="6104876" y="457968"/>
                  <a:ext cx="2622162" cy="19620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Publications and teaching on stakeholder engagement</a:t>
                  </a:r>
                </a:p>
              </p:txBody>
            </p:sp>
            <p:cxnSp>
              <p:nvCxnSpPr>
                <p:cNvPr id="32" name="Straight Arrow Connector 31">
                  <a:extLst>
                    <a:ext uri="{FF2B5EF4-FFF2-40B4-BE49-F238E27FC236}">
                      <a16:creationId xmlns:a16="http://schemas.microsoft.com/office/drawing/2014/main" id="{D0617866-5C1A-4E95-A6B3-2370FB483E8C}"/>
                    </a:ext>
                  </a:extLst>
                </p:cNvPr>
                <p:cNvCxnSpPr>
                  <a:cxnSpLocks/>
                </p:cNvCxnSpPr>
                <p:nvPr/>
              </p:nvCxnSpPr>
              <p:spPr>
                <a:xfrm flipH="1">
                  <a:off x="5614026" y="387375"/>
                  <a:ext cx="866038" cy="463218"/>
                </a:xfrm>
                <a:prstGeom prst="straightConnector1">
                  <a:avLst/>
                </a:prstGeom>
                <a:ln w="31750">
                  <a:solidFill>
                    <a:srgbClr val="489DCD"/>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C0027F-5B7C-49A8-953A-E01FDEFB7940}"/>
                    </a:ext>
                  </a:extLst>
                </p:cNvPr>
                <p:cNvCxnSpPr>
                  <a:cxnSpLocks/>
                </p:cNvCxnSpPr>
                <p:nvPr/>
              </p:nvCxnSpPr>
              <p:spPr>
                <a:xfrm flipH="1">
                  <a:off x="5690565" y="676097"/>
                  <a:ext cx="739717" cy="442544"/>
                </a:xfrm>
                <a:prstGeom prst="straightConnector1">
                  <a:avLst/>
                </a:prstGeom>
                <a:ln w="31750">
                  <a:solidFill>
                    <a:srgbClr val="489DCD"/>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921C100-05F7-489F-AD15-61702F1494A6}"/>
                    </a:ext>
                  </a:extLst>
                </p:cNvPr>
                <p:cNvCxnSpPr>
                  <a:cxnSpLocks/>
                </p:cNvCxnSpPr>
                <p:nvPr/>
              </p:nvCxnSpPr>
              <p:spPr>
                <a:xfrm flipH="1">
                  <a:off x="6409182" y="676872"/>
                  <a:ext cx="2288460" cy="0"/>
                </a:xfrm>
                <a:prstGeom prst="straightConnector1">
                  <a:avLst/>
                </a:prstGeom>
                <a:ln w="31750">
                  <a:solidFill>
                    <a:srgbClr val="489DCD"/>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11D0E17-A1C7-AF46-9A64-B72E4666A440}"/>
                    </a:ext>
                  </a:extLst>
                </p:cNvPr>
                <p:cNvSpPr txBox="1"/>
                <p:nvPr/>
              </p:nvSpPr>
              <p:spPr>
                <a:xfrm>
                  <a:off x="3778630" y="-253039"/>
                  <a:ext cx="2033520" cy="57708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Digital magazine issue 2 on COPD self-management (mood, mental health, energy, nutrition, sleep) incorporating patient video diaries</a:t>
                  </a:r>
                </a:p>
              </p:txBody>
            </p:sp>
            <p:cxnSp>
              <p:nvCxnSpPr>
                <p:cNvPr id="81" name="Straight Arrow Connector 80">
                  <a:extLst>
                    <a:ext uri="{FF2B5EF4-FFF2-40B4-BE49-F238E27FC236}">
                      <a16:creationId xmlns:a16="http://schemas.microsoft.com/office/drawing/2014/main" id="{A0680D1F-B86A-2947-8FB7-02EC2A2518C2}"/>
                    </a:ext>
                  </a:extLst>
                </p:cNvPr>
                <p:cNvCxnSpPr>
                  <a:cxnSpLocks/>
                </p:cNvCxnSpPr>
                <p:nvPr/>
              </p:nvCxnSpPr>
              <p:spPr>
                <a:xfrm flipH="1">
                  <a:off x="5764967" y="968066"/>
                  <a:ext cx="656233" cy="406205"/>
                </a:xfrm>
                <a:prstGeom prst="straightConnector1">
                  <a:avLst/>
                </a:prstGeom>
                <a:ln w="31750">
                  <a:solidFill>
                    <a:srgbClr val="489DCD"/>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EB0C67C-52F0-4F4D-B3C5-5C01E58A7486}"/>
                    </a:ext>
                  </a:extLst>
                </p:cNvPr>
                <p:cNvCxnSpPr>
                  <a:cxnSpLocks/>
                </p:cNvCxnSpPr>
                <p:nvPr/>
              </p:nvCxnSpPr>
              <p:spPr>
                <a:xfrm flipH="1">
                  <a:off x="6421200" y="969904"/>
                  <a:ext cx="2288459" cy="0"/>
                </a:xfrm>
                <a:prstGeom prst="straightConnector1">
                  <a:avLst/>
                </a:prstGeom>
                <a:ln w="31750">
                  <a:solidFill>
                    <a:srgbClr val="489DCD"/>
                  </a:solidFill>
                  <a:headEnd type="none"/>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27" name="Straight Arrow Connector 26">
              <a:extLst>
                <a:ext uri="{FF2B5EF4-FFF2-40B4-BE49-F238E27FC236}">
                  <a16:creationId xmlns:a16="http://schemas.microsoft.com/office/drawing/2014/main" id="{FC87410D-170D-955A-E7E4-4FC5891B065C}"/>
                </a:ext>
              </a:extLst>
            </p:cNvPr>
            <p:cNvCxnSpPr>
              <a:cxnSpLocks/>
            </p:cNvCxnSpPr>
            <p:nvPr/>
          </p:nvCxnSpPr>
          <p:spPr>
            <a:xfrm>
              <a:off x="5896261" y="540000"/>
              <a:ext cx="0" cy="185303"/>
            </a:xfrm>
            <a:prstGeom prst="straightConnector1">
              <a:avLst/>
            </a:prstGeom>
            <a:ln w="31750">
              <a:solidFill>
                <a:srgbClr val="489DCD"/>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08C35F4-AC42-98DF-8F9B-DD31918F4D0F}"/>
                </a:ext>
              </a:extLst>
            </p:cNvPr>
            <p:cNvSpPr txBox="1"/>
            <p:nvPr/>
          </p:nvSpPr>
          <p:spPr>
            <a:xfrm>
              <a:off x="8345052" y="1309469"/>
              <a:ext cx="3758005" cy="261611"/>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Contributions to WHO Knowledge Portal</a:t>
              </a:r>
            </a:p>
          </p:txBody>
        </p:sp>
      </p:grpSp>
      <p:grpSp>
        <p:nvGrpSpPr>
          <p:cNvPr id="25" name="Group 24">
            <a:extLst>
              <a:ext uri="{FF2B5EF4-FFF2-40B4-BE49-F238E27FC236}">
                <a16:creationId xmlns:a16="http://schemas.microsoft.com/office/drawing/2014/main" id="{AFF8C268-CEE9-2064-6AE4-4517336BFF8A}"/>
              </a:ext>
            </a:extLst>
          </p:cNvPr>
          <p:cNvGrpSpPr/>
          <p:nvPr/>
        </p:nvGrpSpPr>
        <p:grpSpPr>
          <a:xfrm>
            <a:off x="3567024" y="5532120"/>
            <a:ext cx="8607068" cy="1200283"/>
            <a:chOff x="3567024" y="5532120"/>
            <a:chExt cx="8607068" cy="1200283"/>
          </a:xfrm>
        </p:grpSpPr>
        <p:grpSp>
          <p:nvGrpSpPr>
            <p:cNvPr id="2" name="Group 1">
              <a:extLst>
                <a:ext uri="{FF2B5EF4-FFF2-40B4-BE49-F238E27FC236}">
                  <a16:creationId xmlns:a16="http://schemas.microsoft.com/office/drawing/2014/main" id="{2CBE952E-6D8C-6803-485E-D865AF3D905B}"/>
                </a:ext>
              </a:extLst>
            </p:cNvPr>
            <p:cNvGrpSpPr/>
            <p:nvPr/>
          </p:nvGrpSpPr>
          <p:grpSpPr>
            <a:xfrm>
              <a:off x="3567024" y="5715003"/>
              <a:ext cx="8607068" cy="1017400"/>
              <a:chOff x="3567024" y="5715003"/>
              <a:chExt cx="8607068" cy="1017400"/>
            </a:xfrm>
          </p:grpSpPr>
          <p:grpSp>
            <p:nvGrpSpPr>
              <p:cNvPr id="164" name="Group 163">
                <a:extLst>
                  <a:ext uri="{FF2B5EF4-FFF2-40B4-BE49-F238E27FC236}">
                    <a16:creationId xmlns:a16="http://schemas.microsoft.com/office/drawing/2014/main" id="{833D3821-2152-4CF2-92DD-881DBE3D0EA4}"/>
                  </a:ext>
                </a:extLst>
              </p:cNvPr>
              <p:cNvGrpSpPr/>
              <p:nvPr/>
            </p:nvGrpSpPr>
            <p:grpSpPr>
              <a:xfrm>
                <a:off x="3567024" y="5715003"/>
                <a:ext cx="5351364" cy="905270"/>
                <a:chOff x="4099274" y="6140419"/>
                <a:chExt cx="5351364" cy="661509"/>
              </a:xfrm>
            </p:grpSpPr>
            <p:sp>
              <p:nvSpPr>
                <p:cNvPr id="13" name="TextBox 12">
                  <a:extLst>
                    <a:ext uri="{FF2B5EF4-FFF2-40B4-BE49-F238E27FC236}">
                      <a16:creationId xmlns:a16="http://schemas.microsoft.com/office/drawing/2014/main" id="{39DC8515-0F2D-4AA8-BDDD-DF5205130674}"/>
                    </a:ext>
                  </a:extLst>
                </p:cNvPr>
                <p:cNvSpPr txBox="1"/>
                <p:nvPr/>
              </p:nvSpPr>
              <p:spPr>
                <a:xfrm>
                  <a:off x="6750888" y="6424156"/>
                  <a:ext cx="2699750" cy="31486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Dissemination of research from Breathe Well, RESPIRE</a:t>
                  </a:r>
                </a:p>
              </p:txBody>
            </p:sp>
            <p:sp>
              <p:nvSpPr>
                <p:cNvPr id="24" name="TextBox 23">
                  <a:extLst>
                    <a:ext uri="{FF2B5EF4-FFF2-40B4-BE49-F238E27FC236}">
                      <a16:creationId xmlns:a16="http://schemas.microsoft.com/office/drawing/2014/main" id="{F02DB061-2C98-45D2-A064-8E8AA7E903DE}"/>
                    </a:ext>
                  </a:extLst>
                </p:cNvPr>
                <p:cNvSpPr txBox="1"/>
                <p:nvPr/>
              </p:nvSpPr>
              <p:spPr>
                <a:xfrm>
                  <a:off x="4099274" y="6487065"/>
                  <a:ext cx="2486989" cy="31486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1100" dirty="0">
                      <a:solidFill>
                        <a:srgbClr val="074B88"/>
                      </a:solidFill>
                      <a:latin typeface="Arial" panose="020B0604020202020204" pitchFamily="34" charset="0"/>
                      <a:cs typeface="Arial" panose="020B0604020202020204" pitchFamily="34" charset="0"/>
                    </a:rPr>
                    <a:t>12</a:t>
                  </a:r>
                  <a:r>
                    <a:rPr kumimoji="0" lang="en-GB" sz="1100" b="0" i="0" u="none" strike="noStrike" kern="1200" cap="none" spc="0" normalizeH="0" baseline="30000" noProof="0" dirty="0" err="1">
                      <a:ln>
                        <a:noFill/>
                      </a:ln>
                      <a:solidFill>
                        <a:srgbClr val="074B88"/>
                      </a:solidFill>
                      <a:effectLst/>
                      <a:uLnTx/>
                      <a:uFillTx/>
                      <a:latin typeface="Arial" panose="020B0604020202020204" pitchFamily="34" charset="0"/>
                      <a:ea typeface="+mn-ea"/>
                      <a:cs typeface="Arial" panose="020B0604020202020204" pitchFamily="34" charset="0"/>
                    </a:rPr>
                    <a:t>th</a:t>
                  </a: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 World Conference, Athens with a focus on planetary health</a:t>
                  </a:r>
                </a:p>
              </p:txBody>
            </p:sp>
            <p:grpSp>
              <p:nvGrpSpPr>
                <p:cNvPr id="119" name="Group 118">
                  <a:extLst>
                    <a:ext uri="{FF2B5EF4-FFF2-40B4-BE49-F238E27FC236}">
                      <a16:creationId xmlns:a16="http://schemas.microsoft.com/office/drawing/2014/main" id="{9A476C40-3120-44F3-A379-AA08978C526F}"/>
                    </a:ext>
                  </a:extLst>
                </p:cNvPr>
                <p:cNvGrpSpPr/>
                <p:nvPr/>
              </p:nvGrpSpPr>
              <p:grpSpPr>
                <a:xfrm>
                  <a:off x="6714263" y="6140419"/>
                  <a:ext cx="2439471" cy="641267"/>
                  <a:chOff x="6126510" y="6107617"/>
                  <a:chExt cx="2439471" cy="641267"/>
                </a:xfrm>
              </p:grpSpPr>
              <p:cxnSp>
                <p:nvCxnSpPr>
                  <p:cNvPr id="58" name="Straight Arrow Connector 57">
                    <a:extLst>
                      <a:ext uri="{FF2B5EF4-FFF2-40B4-BE49-F238E27FC236}">
                        <a16:creationId xmlns:a16="http://schemas.microsoft.com/office/drawing/2014/main" id="{400488FD-3047-40D7-8899-CD6B97BA8BB8}"/>
                      </a:ext>
                    </a:extLst>
                  </p:cNvPr>
                  <p:cNvCxnSpPr>
                    <a:cxnSpLocks/>
                  </p:cNvCxnSpPr>
                  <p:nvPr/>
                </p:nvCxnSpPr>
                <p:spPr>
                  <a:xfrm flipV="1">
                    <a:off x="6126510" y="6107617"/>
                    <a:ext cx="0" cy="641267"/>
                  </a:xfrm>
                  <a:prstGeom prst="straightConnector1">
                    <a:avLst/>
                  </a:prstGeom>
                  <a:ln w="31750">
                    <a:solidFill>
                      <a:srgbClr val="F18C2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16A0C60-873F-482F-84CE-308621797408}"/>
                      </a:ext>
                    </a:extLst>
                  </p:cNvPr>
                  <p:cNvCxnSpPr>
                    <a:cxnSpLocks/>
                  </p:cNvCxnSpPr>
                  <p:nvPr/>
                </p:nvCxnSpPr>
                <p:spPr>
                  <a:xfrm flipH="1">
                    <a:off x="6126510" y="6734046"/>
                    <a:ext cx="2439471" cy="3035"/>
                  </a:xfrm>
                  <a:prstGeom prst="straightConnector1">
                    <a:avLst/>
                  </a:prstGeom>
                  <a:ln w="31750">
                    <a:solidFill>
                      <a:srgbClr val="F18C2C"/>
                    </a:solidFill>
                    <a:headEnd type="none"/>
                    <a:tailEnd type="none" w="lg" len="med"/>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a:extLst>
                    <a:ext uri="{FF2B5EF4-FFF2-40B4-BE49-F238E27FC236}">
                      <a16:creationId xmlns:a16="http://schemas.microsoft.com/office/drawing/2014/main" id="{D42D1203-92D1-48F7-9364-1B27E375776A}"/>
                    </a:ext>
                  </a:extLst>
                </p:cNvPr>
                <p:cNvCxnSpPr>
                  <a:cxnSpLocks/>
                </p:cNvCxnSpPr>
                <p:nvPr/>
              </p:nvCxnSpPr>
              <p:spPr>
                <a:xfrm flipH="1">
                  <a:off x="4141694" y="6766848"/>
                  <a:ext cx="2300463" cy="0"/>
                </a:xfrm>
                <a:prstGeom prst="straightConnector1">
                  <a:avLst/>
                </a:prstGeom>
                <a:ln w="31750">
                  <a:solidFill>
                    <a:srgbClr val="F18C2C"/>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026F0FD-D44D-458A-9C23-4219EF422E31}"/>
                    </a:ext>
                  </a:extLst>
                </p:cNvPr>
                <p:cNvCxnSpPr>
                  <a:cxnSpLocks/>
                </p:cNvCxnSpPr>
                <p:nvPr/>
              </p:nvCxnSpPr>
              <p:spPr>
                <a:xfrm flipV="1">
                  <a:off x="6430931" y="6197916"/>
                  <a:ext cx="0" cy="576122"/>
                </a:xfrm>
                <a:prstGeom prst="straightConnector1">
                  <a:avLst/>
                </a:prstGeom>
                <a:ln w="31750">
                  <a:solidFill>
                    <a:srgbClr val="F18C2C"/>
                  </a:solidFill>
                  <a:headEnd type="none"/>
                  <a:tailEnd type="arrow" w="lg"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D39FDF98-E5EF-E7BB-305E-C30615424ABF}"/>
                  </a:ext>
                </a:extLst>
              </p:cNvPr>
              <p:cNvSpPr txBox="1"/>
              <p:nvPr/>
            </p:nvSpPr>
            <p:spPr>
              <a:xfrm>
                <a:off x="9474342" y="5793684"/>
                <a:ext cx="2699750" cy="93871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Delivered capacity building programmes for Horizon and UKRI-funded FRESHAIR4Life programme to reduce adolescent exposure to air pollution and tobacco in 5 countries</a:t>
                </a:r>
              </a:p>
            </p:txBody>
          </p:sp>
        </p:grpSp>
        <p:cxnSp>
          <p:nvCxnSpPr>
            <p:cNvPr id="48" name="Straight Arrow Connector 47">
              <a:extLst>
                <a:ext uri="{FF2B5EF4-FFF2-40B4-BE49-F238E27FC236}">
                  <a16:creationId xmlns:a16="http://schemas.microsoft.com/office/drawing/2014/main" id="{AE6FB4A5-14F4-40DF-E596-44CA2CAB20F8}"/>
                </a:ext>
              </a:extLst>
            </p:cNvPr>
            <p:cNvCxnSpPr>
              <a:cxnSpLocks/>
            </p:cNvCxnSpPr>
            <p:nvPr/>
          </p:nvCxnSpPr>
          <p:spPr>
            <a:xfrm flipV="1">
              <a:off x="6399386" y="5532120"/>
              <a:ext cx="0" cy="557519"/>
            </a:xfrm>
            <a:prstGeom prst="straightConnector1">
              <a:avLst/>
            </a:prstGeom>
            <a:ln w="31750">
              <a:solidFill>
                <a:srgbClr val="F18C2C"/>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8AF18D4-EDAF-AACD-4E03-F347FB36EF68}"/>
                </a:ext>
              </a:extLst>
            </p:cNvPr>
            <p:cNvCxnSpPr>
              <a:cxnSpLocks/>
            </p:cNvCxnSpPr>
            <p:nvPr/>
          </p:nvCxnSpPr>
          <p:spPr>
            <a:xfrm flipH="1">
              <a:off x="6399386" y="6065207"/>
              <a:ext cx="3124155" cy="11363"/>
            </a:xfrm>
            <a:prstGeom prst="straightConnector1">
              <a:avLst/>
            </a:prstGeom>
            <a:ln w="31750">
              <a:solidFill>
                <a:srgbClr val="F18C2C"/>
              </a:solidFill>
              <a:headEnd type="none"/>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C425CCD-D123-734D-B0AA-985CEF8FA55A}"/>
              </a:ext>
            </a:extLst>
          </p:cNvPr>
          <p:cNvGrpSpPr/>
          <p:nvPr/>
        </p:nvGrpSpPr>
        <p:grpSpPr>
          <a:xfrm>
            <a:off x="155330" y="367122"/>
            <a:ext cx="3998922" cy="2276164"/>
            <a:chOff x="104424" y="671814"/>
            <a:chExt cx="3998922" cy="2276164"/>
          </a:xfrm>
        </p:grpSpPr>
        <p:grpSp>
          <p:nvGrpSpPr>
            <p:cNvPr id="30" name="Group 29">
              <a:extLst>
                <a:ext uri="{FF2B5EF4-FFF2-40B4-BE49-F238E27FC236}">
                  <a16:creationId xmlns:a16="http://schemas.microsoft.com/office/drawing/2014/main" id="{3FA87AC6-39BC-1546-BF32-DF33E9E9D24D}"/>
                </a:ext>
              </a:extLst>
            </p:cNvPr>
            <p:cNvGrpSpPr/>
            <p:nvPr/>
          </p:nvGrpSpPr>
          <p:grpSpPr>
            <a:xfrm>
              <a:off x="104424" y="671814"/>
              <a:ext cx="3998922" cy="2276164"/>
              <a:chOff x="712815" y="667697"/>
              <a:chExt cx="2561564" cy="1707122"/>
            </a:xfrm>
          </p:grpSpPr>
          <p:cxnSp>
            <p:nvCxnSpPr>
              <p:cNvPr id="86" name="Straight Arrow Connector 85">
                <a:extLst>
                  <a:ext uri="{FF2B5EF4-FFF2-40B4-BE49-F238E27FC236}">
                    <a16:creationId xmlns:a16="http://schemas.microsoft.com/office/drawing/2014/main" id="{82D0FC20-02A2-4388-84FF-EBB77015E6F9}"/>
                  </a:ext>
                </a:extLst>
              </p:cNvPr>
              <p:cNvCxnSpPr>
                <a:cxnSpLocks/>
              </p:cNvCxnSpPr>
              <p:nvPr/>
            </p:nvCxnSpPr>
            <p:spPr>
              <a:xfrm flipH="1">
                <a:off x="713586" y="2085154"/>
                <a:ext cx="2070936" cy="0"/>
              </a:xfrm>
              <a:prstGeom prst="straightConnector1">
                <a:avLst/>
              </a:prstGeom>
              <a:ln w="31750">
                <a:solidFill>
                  <a:srgbClr val="25863A"/>
                </a:solidFill>
                <a:headEnd type="none"/>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15C1000-0C5A-EC44-AE92-BF293AB0C582}"/>
                  </a:ext>
                </a:extLst>
              </p:cNvPr>
              <p:cNvGrpSpPr/>
              <p:nvPr/>
            </p:nvGrpSpPr>
            <p:grpSpPr>
              <a:xfrm>
                <a:off x="712815" y="667697"/>
                <a:ext cx="2561564" cy="1707122"/>
                <a:chOff x="712815" y="667697"/>
                <a:chExt cx="2561564" cy="1707122"/>
              </a:xfrm>
            </p:grpSpPr>
            <p:sp>
              <p:nvSpPr>
                <p:cNvPr id="20" name="TextBox 19">
                  <a:extLst>
                    <a:ext uri="{FF2B5EF4-FFF2-40B4-BE49-F238E27FC236}">
                      <a16:creationId xmlns:a16="http://schemas.microsoft.com/office/drawing/2014/main" id="{ACCB3F95-6A27-447B-B008-C7C01701E8B9}"/>
                    </a:ext>
                  </a:extLst>
                </p:cNvPr>
                <p:cNvSpPr txBox="1"/>
                <p:nvPr/>
              </p:nvSpPr>
              <p:spPr>
                <a:xfrm>
                  <a:off x="716721" y="1692143"/>
                  <a:ext cx="2197232" cy="3231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1100" dirty="0">
                      <a:solidFill>
                        <a:srgbClr val="074B88"/>
                      </a:solidFill>
                      <a:latin typeface="Arial" panose="020B0604020202020204" pitchFamily="34" charset="0"/>
                      <a:cs typeface="Arial" panose="020B0604020202020204" pitchFamily="34" charset="0"/>
                    </a:rPr>
                    <a:t>Free e-learning course Primary Care Education on COVID-19 and Respiratory Disease</a:t>
                  </a:r>
                </a:p>
              </p:txBody>
            </p:sp>
            <p:sp>
              <p:nvSpPr>
                <p:cNvPr id="21" name="TextBox 20">
                  <a:extLst>
                    <a:ext uri="{FF2B5EF4-FFF2-40B4-BE49-F238E27FC236}">
                      <a16:creationId xmlns:a16="http://schemas.microsoft.com/office/drawing/2014/main" id="{39CD3ACE-C3A3-4860-92F6-D3135141E7C5}"/>
                    </a:ext>
                  </a:extLst>
                </p:cNvPr>
                <p:cNvSpPr txBox="1"/>
                <p:nvPr/>
              </p:nvSpPr>
              <p:spPr>
                <a:xfrm>
                  <a:off x="716721" y="1195474"/>
                  <a:ext cx="2280131" cy="323165"/>
                </a:xfrm>
                <a:prstGeom prst="rect">
                  <a:avLst/>
                </a:prstGeom>
                <a:noFill/>
              </p:spPr>
              <p:txBody>
                <a:bodyPr wrap="square" rtlCol="0">
                  <a:spAutoFit/>
                </a:bodyPr>
                <a:lstStyle/>
                <a:p>
                  <a:pPr defTabSz="609585">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Desktop helper and workshops on </a:t>
                  </a:r>
                  <a:r>
                    <a:rPr lang="en-GB" sz="1100" dirty="0">
                      <a:solidFill>
                        <a:srgbClr val="074B88"/>
                      </a:solidFill>
                      <a:latin typeface="Arial" panose="020B0604020202020204" pitchFamily="34" charset="0"/>
                      <a:cs typeface="Arial" panose="020B0604020202020204" pitchFamily="34" charset="0"/>
                    </a:rPr>
                    <a:t>Breathlessness in adults: A practical guide for primary care clinicians</a:t>
                  </a:r>
                </a:p>
              </p:txBody>
            </p:sp>
            <p:cxnSp>
              <p:nvCxnSpPr>
                <p:cNvPr id="88" name="Straight Arrow Connector 87">
                  <a:extLst>
                    <a:ext uri="{FF2B5EF4-FFF2-40B4-BE49-F238E27FC236}">
                      <a16:creationId xmlns:a16="http://schemas.microsoft.com/office/drawing/2014/main" id="{D0F6F36B-1601-4A67-84CA-FE5F4ED16D18}"/>
                    </a:ext>
                  </a:extLst>
                </p:cNvPr>
                <p:cNvCxnSpPr>
                  <a:cxnSpLocks/>
                </p:cNvCxnSpPr>
                <p:nvPr/>
              </p:nvCxnSpPr>
              <p:spPr>
                <a:xfrm>
                  <a:off x="2775480" y="2087759"/>
                  <a:ext cx="498899" cy="287060"/>
                </a:xfrm>
                <a:prstGeom prst="straightConnector1">
                  <a:avLst/>
                </a:prstGeom>
                <a:ln w="31750">
                  <a:solidFill>
                    <a:srgbClr val="25863A"/>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C1CB368-E2C4-4FC0-9B88-80E32F448129}"/>
                    </a:ext>
                  </a:extLst>
                </p:cNvPr>
                <p:cNvCxnSpPr>
                  <a:cxnSpLocks/>
                </p:cNvCxnSpPr>
                <p:nvPr/>
              </p:nvCxnSpPr>
              <p:spPr>
                <a:xfrm flipH="1">
                  <a:off x="712815" y="1585686"/>
                  <a:ext cx="1844255" cy="7838"/>
                </a:xfrm>
                <a:prstGeom prst="straightConnector1">
                  <a:avLst/>
                </a:prstGeom>
                <a:ln w="31750">
                  <a:solidFill>
                    <a:srgbClr val="25863A"/>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E92F7E2-3CEB-4E38-8753-57DA3C780932}"/>
                    </a:ext>
                  </a:extLst>
                </p:cNvPr>
                <p:cNvCxnSpPr>
                  <a:cxnSpLocks/>
                </p:cNvCxnSpPr>
                <p:nvPr/>
              </p:nvCxnSpPr>
              <p:spPr>
                <a:xfrm>
                  <a:off x="2550911" y="1586522"/>
                  <a:ext cx="664368" cy="491972"/>
                </a:xfrm>
                <a:prstGeom prst="straightConnector1">
                  <a:avLst/>
                </a:prstGeom>
                <a:ln w="31750">
                  <a:solidFill>
                    <a:srgbClr val="25863A"/>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F029602-BE17-4C6C-8E18-5F9394AFCE1E}"/>
                    </a:ext>
                  </a:extLst>
                </p:cNvPr>
                <p:cNvCxnSpPr>
                  <a:cxnSpLocks/>
                </p:cNvCxnSpPr>
                <p:nvPr/>
              </p:nvCxnSpPr>
              <p:spPr>
                <a:xfrm flipH="1" flipV="1">
                  <a:off x="726114" y="1163135"/>
                  <a:ext cx="2206716" cy="2096"/>
                </a:xfrm>
                <a:prstGeom prst="straightConnector1">
                  <a:avLst/>
                </a:prstGeom>
                <a:ln w="31750">
                  <a:solidFill>
                    <a:srgbClr val="25863A"/>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9C6F2DC-0512-4481-AC0E-1D45508B841E}"/>
                    </a:ext>
                  </a:extLst>
                </p:cNvPr>
                <p:cNvCxnSpPr>
                  <a:cxnSpLocks/>
                </p:cNvCxnSpPr>
                <p:nvPr/>
              </p:nvCxnSpPr>
              <p:spPr>
                <a:xfrm>
                  <a:off x="2913153" y="1156315"/>
                  <a:ext cx="275918" cy="485257"/>
                </a:xfrm>
                <a:prstGeom prst="straightConnector1">
                  <a:avLst/>
                </a:prstGeom>
                <a:ln w="31750">
                  <a:solidFill>
                    <a:srgbClr val="25863A"/>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DE41E3D-7D50-412F-ABAE-A33540836848}"/>
                    </a:ext>
                  </a:extLst>
                </p:cNvPr>
                <p:cNvCxnSpPr>
                  <a:cxnSpLocks/>
                </p:cNvCxnSpPr>
                <p:nvPr/>
              </p:nvCxnSpPr>
              <p:spPr>
                <a:xfrm>
                  <a:off x="3236671" y="667697"/>
                  <a:ext cx="34412" cy="1563592"/>
                </a:xfrm>
                <a:prstGeom prst="straightConnector1">
                  <a:avLst/>
                </a:prstGeom>
                <a:ln w="31750">
                  <a:solidFill>
                    <a:srgbClr val="25863A"/>
                  </a:solidFill>
                  <a:headEnd type="none"/>
                  <a:tailEnd type="arrow" w="lg" len="med"/>
                </a:ln>
              </p:spPr>
              <p:style>
                <a:lnRef idx="1">
                  <a:schemeClr val="accent1"/>
                </a:lnRef>
                <a:fillRef idx="0">
                  <a:schemeClr val="accent1"/>
                </a:fillRef>
                <a:effectRef idx="0">
                  <a:schemeClr val="accent1"/>
                </a:effectRef>
                <a:fontRef idx="minor">
                  <a:schemeClr val="tx1"/>
                </a:fontRef>
              </p:style>
            </p:cxnSp>
          </p:grpSp>
        </p:grpSp>
        <p:cxnSp>
          <p:nvCxnSpPr>
            <p:cNvPr id="9" name="Straight Connector 8">
              <a:extLst>
                <a:ext uri="{FF2B5EF4-FFF2-40B4-BE49-F238E27FC236}">
                  <a16:creationId xmlns:a16="http://schemas.microsoft.com/office/drawing/2014/main" id="{586E698F-D528-2E06-3635-E6DC3414AF8C}"/>
                </a:ext>
              </a:extLst>
            </p:cNvPr>
            <p:cNvCxnSpPr>
              <a:cxnSpLocks/>
            </p:cNvCxnSpPr>
            <p:nvPr/>
          </p:nvCxnSpPr>
          <p:spPr>
            <a:xfrm flipV="1">
              <a:off x="154741" y="680694"/>
              <a:ext cx="3895770" cy="4077"/>
            </a:xfrm>
            <a:prstGeom prst="line">
              <a:avLst/>
            </a:prstGeom>
            <a:ln w="28575">
              <a:solidFill>
                <a:srgbClr val="25863A"/>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A9B6A66D-09E6-E617-9370-3D639773C682}"/>
              </a:ext>
            </a:extLst>
          </p:cNvPr>
          <p:cNvSpPr txBox="1"/>
          <p:nvPr/>
        </p:nvSpPr>
        <p:spPr>
          <a:xfrm>
            <a:off x="135061" y="6441853"/>
            <a:ext cx="1587062" cy="369332"/>
          </a:xfrm>
          <a:prstGeom prst="rect">
            <a:avLst/>
          </a:prstGeom>
          <a:noFill/>
        </p:spPr>
        <p:txBody>
          <a:bodyPr wrap="square" rtlCol="0">
            <a:spAutoFit/>
          </a:bodyPr>
          <a:lstStyle/>
          <a:p>
            <a:r>
              <a:rPr lang="en-US" b="1" dirty="0"/>
              <a:t>2024</a:t>
            </a:r>
          </a:p>
        </p:txBody>
      </p:sp>
      <p:sp>
        <p:nvSpPr>
          <p:cNvPr id="57" name="TextBox 56">
            <a:extLst>
              <a:ext uri="{FF2B5EF4-FFF2-40B4-BE49-F238E27FC236}">
                <a16:creationId xmlns:a16="http://schemas.microsoft.com/office/drawing/2014/main" id="{940E62F1-9B9A-81C2-A04C-D60267D8D26A}"/>
              </a:ext>
            </a:extLst>
          </p:cNvPr>
          <p:cNvSpPr txBox="1"/>
          <p:nvPr/>
        </p:nvSpPr>
        <p:spPr>
          <a:xfrm>
            <a:off x="8913131" y="3755887"/>
            <a:ext cx="3183927" cy="261610"/>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Advocacy school for RESPIRE researchers</a:t>
            </a:r>
          </a:p>
        </p:txBody>
      </p:sp>
      <p:sp>
        <p:nvSpPr>
          <p:cNvPr id="59" name="TextBox 58">
            <a:extLst>
              <a:ext uri="{FF2B5EF4-FFF2-40B4-BE49-F238E27FC236}">
                <a16:creationId xmlns:a16="http://schemas.microsoft.com/office/drawing/2014/main" id="{77E48897-7350-4F21-6E87-8A55984661D3}"/>
              </a:ext>
            </a:extLst>
          </p:cNvPr>
          <p:cNvSpPr txBox="1"/>
          <p:nvPr/>
        </p:nvSpPr>
        <p:spPr>
          <a:xfrm>
            <a:off x="86361" y="4383891"/>
            <a:ext cx="3200291" cy="6001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Teach the Teacher programmes </a:t>
            </a:r>
            <a:r>
              <a:rPr lang="en-GB" sz="1100" dirty="0">
                <a:solidFill>
                  <a:srgbClr val="074B88"/>
                </a:solidFill>
                <a:latin typeface="Arial" panose="020B0604020202020204" pitchFamily="34" charset="0"/>
                <a:cs typeface="Arial" panose="020B0604020202020204" pitchFamily="34" charset="0"/>
              </a:rPr>
              <a:t>in support of implementation of FRESHAIR4Life in 5 countries to reduce adolescent exposure to risk</a:t>
            </a:r>
            <a:endPar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endParaRPr>
          </a:p>
        </p:txBody>
      </p:sp>
      <p:cxnSp>
        <p:nvCxnSpPr>
          <p:cNvPr id="60" name="Straight Arrow Connector 59">
            <a:extLst>
              <a:ext uri="{FF2B5EF4-FFF2-40B4-BE49-F238E27FC236}">
                <a16:creationId xmlns:a16="http://schemas.microsoft.com/office/drawing/2014/main" id="{38C7FA4F-FE85-4E9D-E4D0-8FE04C5FE52F}"/>
              </a:ext>
            </a:extLst>
          </p:cNvPr>
          <p:cNvCxnSpPr>
            <a:cxnSpLocks/>
          </p:cNvCxnSpPr>
          <p:nvPr/>
        </p:nvCxnSpPr>
        <p:spPr>
          <a:xfrm flipH="1" flipV="1">
            <a:off x="8821548" y="3659270"/>
            <a:ext cx="3152416" cy="3928"/>
          </a:xfrm>
          <a:prstGeom prst="straightConnector1">
            <a:avLst/>
          </a:prstGeom>
          <a:ln w="31750">
            <a:solidFill>
              <a:srgbClr val="E63E3F"/>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C10AD20-F2DC-699C-4227-3A98B18701C8}"/>
              </a:ext>
            </a:extLst>
          </p:cNvPr>
          <p:cNvSpPr txBox="1"/>
          <p:nvPr/>
        </p:nvSpPr>
        <p:spPr>
          <a:xfrm>
            <a:off x="161427" y="534441"/>
            <a:ext cx="3751565" cy="430887"/>
          </a:xfrm>
          <a:prstGeom prst="rect">
            <a:avLst/>
          </a:prstGeom>
          <a:noFill/>
        </p:spPr>
        <p:txBody>
          <a:bodyPr wrap="square" rtlCol="0">
            <a:spAutoFit/>
          </a:bodyPr>
          <a:lstStyle/>
          <a:p>
            <a:pPr defTabSz="609585">
              <a:defRPr/>
            </a:pPr>
            <a:r>
              <a:rPr lang="en-GB" sz="1100" dirty="0">
                <a:solidFill>
                  <a:srgbClr val="074B88"/>
                </a:solidFill>
                <a:latin typeface="Arial" panose="020B0604020202020204" pitchFamily="34" charset="0"/>
                <a:cs typeface="Arial" panose="020B0604020202020204" pitchFamily="34" charset="0"/>
              </a:rPr>
              <a:t>Desktop Helper No.18 - Usefulness of Peak Expiratory Flow (PEF) in Everyday Clinical Practice for Asthma</a:t>
            </a:r>
          </a:p>
        </p:txBody>
      </p:sp>
      <p:sp>
        <p:nvSpPr>
          <p:cNvPr id="65" name="TextBox 64">
            <a:extLst>
              <a:ext uri="{FF2B5EF4-FFF2-40B4-BE49-F238E27FC236}">
                <a16:creationId xmlns:a16="http://schemas.microsoft.com/office/drawing/2014/main" id="{84A2B77E-86FB-C276-C100-85BDB74005BC}"/>
              </a:ext>
            </a:extLst>
          </p:cNvPr>
          <p:cNvSpPr txBox="1"/>
          <p:nvPr/>
        </p:nvSpPr>
        <p:spPr>
          <a:xfrm>
            <a:off x="0" y="3965451"/>
            <a:ext cx="3566181" cy="26161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Initiation of social movement for Rhinitis Right Care</a:t>
            </a:r>
          </a:p>
        </p:txBody>
      </p:sp>
      <p:sp>
        <p:nvSpPr>
          <p:cNvPr id="67" name="TextBox 66">
            <a:extLst>
              <a:ext uri="{FF2B5EF4-FFF2-40B4-BE49-F238E27FC236}">
                <a16:creationId xmlns:a16="http://schemas.microsoft.com/office/drawing/2014/main" id="{55C6CFD8-A6A1-199D-2F11-3F690EA1FBE9}"/>
              </a:ext>
            </a:extLst>
          </p:cNvPr>
          <p:cNvSpPr txBox="1"/>
          <p:nvPr/>
        </p:nvSpPr>
        <p:spPr>
          <a:xfrm>
            <a:off x="107995" y="2229111"/>
            <a:ext cx="3850226" cy="43088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Launch of Spirometry Simplified: certified e-learning, masterclass and mentoring package for primary care</a:t>
            </a:r>
          </a:p>
        </p:txBody>
      </p:sp>
      <p:sp>
        <p:nvSpPr>
          <p:cNvPr id="76" name="TextBox 75">
            <a:extLst>
              <a:ext uri="{FF2B5EF4-FFF2-40B4-BE49-F238E27FC236}">
                <a16:creationId xmlns:a16="http://schemas.microsoft.com/office/drawing/2014/main" id="{F0555523-3DE7-2701-F883-EB837B4FA9BC}"/>
              </a:ext>
            </a:extLst>
          </p:cNvPr>
          <p:cNvSpPr txBox="1"/>
          <p:nvPr/>
        </p:nvSpPr>
        <p:spPr>
          <a:xfrm>
            <a:off x="8861967" y="4151009"/>
            <a:ext cx="3183927" cy="430887"/>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74B88"/>
                </a:solidFill>
                <a:effectLst/>
                <a:uLnTx/>
                <a:uFillTx/>
                <a:latin typeface="Arial" panose="020B0604020202020204" pitchFamily="34" charset="0"/>
                <a:ea typeface="+mn-ea"/>
                <a:cs typeface="Arial" panose="020B0604020202020204" pitchFamily="34" charset="0"/>
              </a:rPr>
              <a:t>Social media campaign course for FRESHAIR4Life researchers</a:t>
            </a:r>
          </a:p>
        </p:txBody>
      </p:sp>
      <p:cxnSp>
        <p:nvCxnSpPr>
          <p:cNvPr id="77" name="Straight Arrow Connector 76">
            <a:extLst>
              <a:ext uri="{FF2B5EF4-FFF2-40B4-BE49-F238E27FC236}">
                <a16:creationId xmlns:a16="http://schemas.microsoft.com/office/drawing/2014/main" id="{A9ADEB75-7C2A-6978-C8C3-7E30093A54FE}"/>
              </a:ext>
            </a:extLst>
          </p:cNvPr>
          <p:cNvCxnSpPr>
            <a:cxnSpLocks/>
          </p:cNvCxnSpPr>
          <p:nvPr/>
        </p:nvCxnSpPr>
        <p:spPr>
          <a:xfrm flipH="1" flipV="1">
            <a:off x="8820549" y="4574773"/>
            <a:ext cx="3152416" cy="3928"/>
          </a:xfrm>
          <a:prstGeom prst="straightConnector1">
            <a:avLst/>
          </a:prstGeom>
          <a:ln w="31750">
            <a:solidFill>
              <a:srgbClr val="E63E3F"/>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074C549-DB0D-ED88-A5E0-5FC8ECD328CB}"/>
              </a:ext>
            </a:extLst>
          </p:cNvPr>
          <p:cNvCxnSpPr>
            <a:cxnSpLocks/>
          </p:cNvCxnSpPr>
          <p:nvPr/>
        </p:nvCxnSpPr>
        <p:spPr>
          <a:xfrm>
            <a:off x="130092" y="2668246"/>
            <a:ext cx="3770100" cy="42462"/>
          </a:xfrm>
          <a:prstGeom prst="straightConnector1">
            <a:avLst/>
          </a:prstGeom>
          <a:ln w="31750">
            <a:solidFill>
              <a:srgbClr val="25863A"/>
            </a:solidFill>
            <a:headEnd type="none"/>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5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A4221-8F0F-4084-B0ED-F6BCE259CE14}"/>
              </a:ext>
            </a:extLst>
          </p:cNvPr>
          <p:cNvSpPr>
            <a:spLocks noGrp="1"/>
          </p:cNvSpPr>
          <p:nvPr>
            <p:ph type="title"/>
          </p:nvPr>
        </p:nvSpPr>
        <p:spPr>
          <a:xfrm>
            <a:off x="731720" y="230652"/>
            <a:ext cx="8994987" cy="1179321"/>
          </a:xfrm>
        </p:spPr>
        <p:txBody>
          <a:bodyPr>
            <a:normAutofit fontScale="90000"/>
          </a:bodyPr>
          <a:lstStyle/>
          <a:p>
            <a:r>
              <a:rPr lang="en-GB" dirty="0">
                <a:solidFill>
                  <a:schemeClr val="accent1"/>
                </a:solidFill>
                <a:latin typeface="+mn-lt"/>
              </a:rPr>
              <a:t>Why determine respiratory primary care research priorities?</a:t>
            </a:r>
          </a:p>
        </p:txBody>
      </p:sp>
      <p:sp>
        <p:nvSpPr>
          <p:cNvPr id="3" name="Content Placeholder 2">
            <a:extLst>
              <a:ext uri="{FF2B5EF4-FFF2-40B4-BE49-F238E27FC236}">
                <a16:creationId xmlns:a16="http://schemas.microsoft.com/office/drawing/2014/main" id="{5DE7BD37-4127-43F0-AA8C-75E8B4CEE8D6}"/>
              </a:ext>
            </a:extLst>
          </p:cNvPr>
          <p:cNvSpPr>
            <a:spLocks noGrp="1"/>
          </p:cNvSpPr>
          <p:nvPr>
            <p:ph idx="1"/>
          </p:nvPr>
        </p:nvSpPr>
        <p:spPr>
          <a:xfrm>
            <a:off x="731720" y="1767217"/>
            <a:ext cx="11108067" cy="4868024"/>
          </a:xfrm>
        </p:spPr>
        <p:txBody>
          <a:bodyPr/>
          <a:lstStyle/>
          <a:p>
            <a:r>
              <a:rPr lang="en-BE" dirty="0"/>
              <a:t>To understand which research questions concern most primary care healthcare professionals</a:t>
            </a:r>
          </a:p>
          <a:p>
            <a:r>
              <a:rPr lang="en-BE" dirty="0"/>
              <a:t>To better address an often undervalued disease area, with a focus on improving practice</a:t>
            </a:r>
          </a:p>
          <a:p>
            <a:r>
              <a:rPr lang="en-BE" dirty="0"/>
              <a:t>To reduce the </a:t>
            </a:r>
            <a:r>
              <a:rPr lang="en-BE" b="1" dirty="0"/>
              <a:t>7.7million deaths</a:t>
            </a:r>
            <a:r>
              <a:rPr lang="en-BE" dirty="0"/>
              <a:t> per year that respiratory conditions account for </a:t>
            </a:r>
          </a:p>
          <a:p>
            <a:r>
              <a:rPr lang="en-BE" dirty="0"/>
              <a:t>To </a:t>
            </a:r>
            <a:r>
              <a:rPr lang="en-BE" b="1" dirty="0"/>
              <a:t>improve clinical guidelines and patient care globally</a:t>
            </a:r>
            <a:r>
              <a:rPr lang="en-BE" dirty="0"/>
              <a:t>. </a:t>
            </a:r>
            <a:endParaRPr lang="en-GB" dirty="0"/>
          </a:p>
          <a:p>
            <a:r>
              <a:rPr lang="en-GB" dirty="0"/>
              <a:t>Update 2012 prioritisation exercise </a:t>
            </a:r>
            <a:r>
              <a:rPr lang="en-GB" sz="1467" dirty="0"/>
              <a:t>Prim Care Respir J. 2012 Mar;21(1):19-27. </a:t>
            </a:r>
            <a:r>
              <a:rPr lang="en-GB" sz="1467" dirty="0" err="1"/>
              <a:t>doi</a:t>
            </a:r>
            <a:r>
              <a:rPr lang="en-GB" sz="1467" dirty="0"/>
              <a:t>: 10.4104/pcrj.2012.00006.</a:t>
            </a:r>
            <a:endParaRPr lang="en-BE" dirty="0"/>
          </a:p>
          <a:p>
            <a:endParaRPr lang="en-BE" dirty="0"/>
          </a:p>
        </p:txBody>
      </p:sp>
    </p:spTree>
    <p:extLst>
      <p:ext uri="{BB962C8B-B14F-4D97-AF65-F5344CB8AC3E}">
        <p14:creationId xmlns:p14="http://schemas.microsoft.com/office/powerpoint/2010/main" val="415378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38BE1-FFB0-44D3-8EEF-37AEA0E8C7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400000">
            <a:off x="6294416" y="180328"/>
            <a:ext cx="3863664" cy="7468465"/>
          </a:xfrm>
          <a:prstGeom prst="rect">
            <a:avLst/>
          </a:prstGeom>
        </p:spPr>
      </p:pic>
      <p:sp>
        <p:nvSpPr>
          <p:cNvPr id="4" name="Content Placeholder 2">
            <a:extLst>
              <a:ext uri="{FF2B5EF4-FFF2-40B4-BE49-F238E27FC236}">
                <a16:creationId xmlns:a16="http://schemas.microsoft.com/office/drawing/2014/main" id="{DE19ACE8-933E-4778-A41F-AD75F3120FF7}"/>
              </a:ext>
            </a:extLst>
          </p:cNvPr>
          <p:cNvSpPr>
            <a:spLocks noGrp="1"/>
          </p:cNvSpPr>
          <p:nvPr>
            <p:ph idx="1"/>
          </p:nvPr>
        </p:nvSpPr>
        <p:spPr>
          <a:xfrm>
            <a:off x="231519" y="1160591"/>
            <a:ext cx="4260496" cy="5028892"/>
          </a:xfrm>
        </p:spPr>
        <p:txBody>
          <a:bodyPr>
            <a:normAutofit lnSpcReduction="10000"/>
          </a:bodyPr>
          <a:lstStyle/>
          <a:p>
            <a:r>
              <a:rPr lang="en-BE" dirty="0"/>
              <a:t>608 questions</a:t>
            </a:r>
            <a:endParaRPr lang="en-GB" dirty="0"/>
          </a:p>
          <a:p>
            <a:r>
              <a:rPr lang="en-BE" dirty="0"/>
              <a:t>from </a:t>
            </a:r>
            <a:r>
              <a:rPr lang="en-BE" b="1" dirty="0"/>
              <a:t>112 community-based physicians, nurses and other healthcare professionals</a:t>
            </a:r>
            <a:endParaRPr lang="en-GB" b="1" dirty="0"/>
          </a:p>
          <a:p>
            <a:r>
              <a:rPr lang="en-GB" dirty="0"/>
              <a:t>representing</a:t>
            </a:r>
            <a:r>
              <a:rPr lang="en-BE" dirty="0"/>
              <a:t> 27 high, middle and low-income countries </a:t>
            </a:r>
          </a:p>
          <a:p>
            <a:r>
              <a:rPr lang="en-BE" dirty="0"/>
              <a:t>27 academic experts </a:t>
            </a:r>
            <a:r>
              <a:rPr lang="en-GB" dirty="0"/>
              <a:t>reduced these </a:t>
            </a:r>
            <a:r>
              <a:rPr lang="en-BE" dirty="0"/>
              <a:t>to 176 questions using an e-Delp</a:t>
            </a:r>
            <a:r>
              <a:rPr lang="en-GB" dirty="0"/>
              <a:t>h</a:t>
            </a:r>
            <a:r>
              <a:rPr lang="en-BE" dirty="0"/>
              <a:t>i process</a:t>
            </a:r>
          </a:p>
        </p:txBody>
      </p:sp>
      <p:sp>
        <p:nvSpPr>
          <p:cNvPr id="6" name="Title 1">
            <a:extLst>
              <a:ext uri="{FF2B5EF4-FFF2-40B4-BE49-F238E27FC236}">
                <a16:creationId xmlns:a16="http://schemas.microsoft.com/office/drawing/2014/main" id="{B5062FE7-525C-844E-8BEA-82FCBE0BD2DE}"/>
              </a:ext>
            </a:extLst>
          </p:cNvPr>
          <p:cNvSpPr>
            <a:spLocks noGrp="1"/>
          </p:cNvSpPr>
          <p:nvPr>
            <p:ph type="title"/>
          </p:nvPr>
        </p:nvSpPr>
        <p:spPr>
          <a:xfrm>
            <a:off x="3088831" y="325428"/>
            <a:ext cx="7233319" cy="784187"/>
          </a:xfrm>
        </p:spPr>
        <p:txBody>
          <a:bodyPr/>
          <a:lstStyle/>
          <a:p>
            <a:r>
              <a:rPr lang="en-GB" dirty="0">
                <a:solidFill>
                  <a:schemeClr val="accent1"/>
                </a:solidFill>
              </a:rPr>
              <a:t>Geographical coverage</a:t>
            </a:r>
          </a:p>
        </p:txBody>
      </p:sp>
      <p:sp>
        <p:nvSpPr>
          <p:cNvPr id="2" name="TextBox 1">
            <a:extLst>
              <a:ext uri="{FF2B5EF4-FFF2-40B4-BE49-F238E27FC236}">
                <a16:creationId xmlns:a16="http://schemas.microsoft.com/office/drawing/2014/main" id="{A45A7A6B-AC6B-534A-A15F-B041B8B77909}"/>
              </a:ext>
            </a:extLst>
          </p:cNvPr>
          <p:cNvSpPr txBox="1"/>
          <p:nvPr/>
        </p:nvSpPr>
        <p:spPr>
          <a:xfrm>
            <a:off x="6096000" y="5773985"/>
            <a:ext cx="4992713" cy="830997"/>
          </a:xfrm>
          <a:prstGeom prst="rect">
            <a:avLst/>
          </a:prstGeom>
          <a:noFill/>
        </p:spPr>
        <p:txBody>
          <a:bodyPr wrap="none" rtlCol="0">
            <a:spAutoFit/>
          </a:bodyPr>
          <a:lstStyle/>
          <a:p>
            <a:r>
              <a:rPr lang="en-GB" sz="2400" dirty="0">
                <a:hlinkClick r:id="rId3"/>
              </a:rPr>
              <a:t>Map courtesy of </a:t>
            </a:r>
            <a:r>
              <a:rPr lang="en-GB" sz="2400" dirty="0">
                <a:hlinkClick r:id="rId4"/>
              </a:rPr>
              <a:t>www.mapchart.net</a:t>
            </a:r>
            <a:endParaRPr lang="en-GB" sz="2400" dirty="0"/>
          </a:p>
          <a:p>
            <a:endParaRPr lang="en-BE" sz="2400" dirty="0"/>
          </a:p>
        </p:txBody>
      </p:sp>
    </p:spTree>
    <p:extLst>
      <p:ext uri="{BB962C8B-B14F-4D97-AF65-F5344CB8AC3E}">
        <p14:creationId xmlns:p14="http://schemas.microsoft.com/office/powerpoint/2010/main" val="199467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84656-7C91-BA4F-B53C-9DAF8D58B2D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8266" r="2914" b="26527"/>
          <a:stretch/>
        </p:blipFill>
        <p:spPr>
          <a:xfrm>
            <a:off x="3008376" y="-1"/>
            <a:ext cx="9183625" cy="6858001"/>
          </a:xfrm>
          <a:prstGeom prst="rect">
            <a:avLst/>
          </a:prstGeom>
        </p:spPr>
      </p:pic>
      <p:sp>
        <p:nvSpPr>
          <p:cNvPr id="5" name="Rectangle 4">
            <a:extLst>
              <a:ext uri="{FF2B5EF4-FFF2-40B4-BE49-F238E27FC236}">
                <a16:creationId xmlns:a16="http://schemas.microsoft.com/office/drawing/2014/main" id="{CA7954A2-C0EE-4F02-9AA7-C6689B95C1D4}"/>
              </a:ext>
            </a:extLst>
          </p:cNvPr>
          <p:cNvSpPr/>
          <p:nvPr/>
        </p:nvSpPr>
        <p:spPr>
          <a:xfrm>
            <a:off x="268519" y="1023457"/>
            <a:ext cx="3394495" cy="4031104"/>
          </a:xfrm>
          <a:prstGeom prst="rect">
            <a:avLst/>
          </a:prstGeom>
        </p:spPr>
        <p:txBody>
          <a:bodyPr wrap="square">
            <a:spAutoFit/>
          </a:bodyPr>
          <a:lstStyle/>
          <a:p>
            <a:r>
              <a:rPr lang="en-GB" sz="2133" b="1" dirty="0"/>
              <a:t>Asthma and COPD were the most frequently mentioned diseases</a:t>
            </a:r>
            <a:r>
              <a:rPr lang="en-GB" sz="2133" dirty="0"/>
              <a:t> </a:t>
            </a:r>
            <a:r>
              <a:rPr lang="en-GB" sz="2133" b="1" dirty="0"/>
              <a:t>and the diseases of most concern</a:t>
            </a:r>
            <a:endParaRPr lang="en-GB" sz="2133" dirty="0"/>
          </a:p>
          <a:p>
            <a:endParaRPr lang="en-GB" sz="2133" dirty="0"/>
          </a:p>
          <a:p>
            <a:r>
              <a:rPr lang="en-GB" sz="2133" b="1" dirty="0"/>
              <a:t>Infectious respiratory diseases taken together (TB, pneumonia) were mentioned most and were also of highest concern</a:t>
            </a:r>
          </a:p>
        </p:txBody>
      </p:sp>
      <p:sp>
        <p:nvSpPr>
          <p:cNvPr id="4" name="TextBox 3">
            <a:extLst>
              <a:ext uri="{FF2B5EF4-FFF2-40B4-BE49-F238E27FC236}">
                <a16:creationId xmlns:a16="http://schemas.microsoft.com/office/drawing/2014/main" id="{34DF5929-7A3A-0E4E-81AA-382F6D5634C6}"/>
              </a:ext>
            </a:extLst>
          </p:cNvPr>
          <p:cNvSpPr txBox="1"/>
          <p:nvPr/>
        </p:nvSpPr>
        <p:spPr>
          <a:xfrm>
            <a:off x="268519" y="4839142"/>
            <a:ext cx="3567171" cy="995401"/>
          </a:xfrm>
          <a:prstGeom prst="rect">
            <a:avLst/>
          </a:prstGeom>
          <a:noFill/>
          <a:ln>
            <a:solidFill>
              <a:schemeClr val="tx1"/>
            </a:solidFill>
          </a:ln>
        </p:spPr>
        <p:txBody>
          <a:bodyPr wrap="square" rtlCol="0">
            <a:spAutoFit/>
          </a:bodyPr>
          <a:lstStyle/>
          <a:p>
            <a:r>
              <a:rPr lang="en-US" sz="1467" b="1" dirty="0"/>
              <a:t>URTI</a:t>
            </a:r>
            <a:r>
              <a:rPr lang="en-US" sz="1467" dirty="0"/>
              <a:t>: upper respiratory tract infection</a:t>
            </a:r>
          </a:p>
          <a:p>
            <a:r>
              <a:rPr lang="en-US" sz="1467" b="1" dirty="0"/>
              <a:t>TB</a:t>
            </a:r>
            <a:r>
              <a:rPr lang="en-US" sz="1467" dirty="0"/>
              <a:t>: tuberculosis</a:t>
            </a:r>
            <a:br>
              <a:rPr lang="en-US" sz="1467" dirty="0"/>
            </a:br>
            <a:r>
              <a:rPr lang="en-US" sz="1467" b="1" dirty="0"/>
              <a:t>COPD</a:t>
            </a:r>
            <a:r>
              <a:rPr lang="en-US" sz="1467" dirty="0"/>
              <a:t>: chronic obstructive pulmonary disease</a:t>
            </a:r>
          </a:p>
        </p:txBody>
      </p:sp>
    </p:spTree>
    <p:extLst>
      <p:ext uri="{BB962C8B-B14F-4D97-AF65-F5344CB8AC3E}">
        <p14:creationId xmlns:p14="http://schemas.microsoft.com/office/powerpoint/2010/main" val="1890951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5745</TotalTime>
  <Words>2056</Words>
  <Application>Microsoft Macintosh PowerPoint</Application>
  <PresentationFormat>Widescreen</PresentationFormat>
  <Paragraphs>212</Paragraphs>
  <Slides>27</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-apple-system</vt:lpstr>
      <vt:lpstr>Aptos</vt:lpstr>
      <vt:lpstr>Aptos Display</vt:lpstr>
      <vt:lpstr>Arial</vt:lpstr>
      <vt:lpstr>Arial Narrow</vt:lpstr>
      <vt:lpstr>Calibri</vt:lpstr>
      <vt:lpstr>Times</vt:lpstr>
      <vt:lpstr>Times New Roman</vt:lpstr>
      <vt:lpstr>Wingdings</vt:lpstr>
      <vt:lpstr>Office Theme</vt:lpstr>
      <vt:lpstr>Custom Design</vt:lpstr>
      <vt:lpstr>1_Custom Design</vt:lpstr>
      <vt:lpstr>PowerPoint Presentation</vt:lpstr>
      <vt:lpstr>IPCRG Research prioritisation: where are we now?</vt:lpstr>
      <vt:lpstr>International Primary Care Respiratory Group (www.ipcrg.org)</vt:lpstr>
      <vt:lpstr>IPCRG Research prioritisation    Small grant awards supporting our priorities</vt:lpstr>
      <vt:lpstr>PowerPoint Presentation</vt:lpstr>
      <vt:lpstr>PowerPoint Presentation</vt:lpstr>
      <vt:lpstr>Why determine respiratory primary care research priorities?</vt:lpstr>
      <vt:lpstr>Geographical coverage</vt:lpstr>
      <vt:lpstr>PowerPoint Presentation</vt:lpstr>
      <vt:lpstr>PowerPoint Presentation</vt:lpstr>
      <vt:lpstr>PowerPoint Presentation</vt:lpstr>
      <vt:lpstr>49 questions reached 80% consensus for importance after e-Delphi rating stages Top 10 ranked questions</vt:lpstr>
      <vt:lpstr>IPCRG Small grant awards - Status</vt:lpstr>
      <vt:lpstr>IPCRG Small grant awards: Award topics</vt:lpstr>
      <vt:lpstr>IPCRG Small grant awards and investigators</vt:lpstr>
      <vt:lpstr>IPCRG Small grant awards: Achievements</vt:lpstr>
      <vt:lpstr>IPCRG Small grant awards: Achievements</vt:lpstr>
      <vt:lpstr>IPCRG Small grant awards: Achievements</vt:lpstr>
      <vt:lpstr>PowerPoint Presentation</vt:lpstr>
      <vt:lpstr>PowerPoint Presentation</vt:lpstr>
      <vt:lpstr>Number 1. Research priority: Cough</vt:lpstr>
      <vt:lpstr>Number 1. Research priority: Cough</vt:lpstr>
      <vt:lpstr>6 papers on chronic cough primary care since 2020 in npjPCRM</vt:lpstr>
      <vt:lpstr>PubMed: Comparison Asthma and COPD papers in primary care</vt:lpstr>
      <vt:lpstr>Reflecting priorities in our work</vt:lpstr>
      <vt:lpstr>What next?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Yiota Mitroyianni</dc:creator>
  <cp:lastModifiedBy>Neil Fitch</cp:lastModifiedBy>
  <cp:revision>41</cp:revision>
  <dcterms:created xsi:type="dcterms:W3CDTF">2024-01-26T08:56:20Z</dcterms:created>
  <dcterms:modified xsi:type="dcterms:W3CDTF">2025-04-24T09:36:05Z</dcterms:modified>
</cp:coreProperties>
</file>