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comments/comment8.xml" ContentType="application/vnd.openxmlformats-officedocument.presentationml.comment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s/comment4.xml" ContentType="application/vnd.openxmlformats-officedocument.presentationml.comments+xml"/>
  <Override PartName="/ppt/comments/comment11.xml" ContentType="application/vnd.openxmlformats-officedocument.presentationml.comment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omments/comment12.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omments/comment6.xml" ContentType="application/vnd.openxmlformats-officedocument.presentationml.comments+xml"/>
  <Override PartName="/ppt/comments/comment13.xml" ContentType="application/vnd.openxmlformats-officedocument.presentationml.comment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slideMasters/slideMaster6.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comments/comment7.xml" ContentType="application/vnd.openxmlformats-officedocument.presentationml.comment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comments/comment14.xml" ContentType="application/vnd.openxmlformats-officedocument.presentationml.comment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omments/comment3.xml" ContentType="application/vnd.openxmlformats-officedocument.presentationml.comments+xml"/>
  <Override PartName="/ppt/comments/comment10.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3684" r:id="rId4"/>
    <p:sldMasterId id="2147483696" r:id="rId5"/>
    <p:sldMasterId id="2147483714" r:id="rId6"/>
  </p:sldMasterIdLst>
  <p:notesMasterIdLst>
    <p:notesMasterId r:id="rId79"/>
  </p:notesMasterIdLst>
  <p:sldIdLst>
    <p:sldId id="328" r:id="rId7"/>
    <p:sldId id="330" r:id="rId8"/>
    <p:sldId id="331" r:id="rId9"/>
    <p:sldId id="259" r:id="rId10"/>
    <p:sldId id="260" r:id="rId11"/>
    <p:sldId id="261" r:id="rId12"/>
    <p:sldId id="262" r:id="rId13"/>
    <p:sldId id="263" r:id="rId14"/>
    <p:sldId id="264" r:id="rId15"/>
    <p:sldId id="265" r:id="rId16"/>
    <p:sldId id="267" r:id="rId17"/>
    <p:sldId id="268" r:id="rId18"/>
    <p:sldId id="270" r:id="rId19"/>
    <p:sldId id="271" r:id="rId20"/>
    <p:sldId id="273" r:id="rId21"/>
    <p:sldId id="276" r:id="rId22"/>
    <p:sldId id="277" r:id="rId23"/>
    <p:sldId id="332" r:id="rId24"/>
    <p:sldId id="333" r:id="rId25"/>
    <p:sldId id="279" r:id="rId26"/>
    <p:sldId id="334" r:id="rId27"/>
    <p:sldId id="280" r:id="rId28"/>
    <p:sldId id="274" r:id="rId29"/>
    <p:sldId id="275" r:id="rId30"/>
    <p:sldId id="281" r:id="rId31"/>
    <p:sldId id="282" r:id="rId32"/>
    <p:sldId id="283" r:id="rId33"/>
    <p:sldId id="284" r:id="rId34"/>
    <p:sldId id="285" r:id="rId35"/>
    <p:sldId id="287" r:id="rId36"/>
    <p:sldId id="272" r:id="rId37"/>
    <p:sldId id="335" r:id="rId38"/>
    <p:sldId id="289" r:id="rId39"/>
    <p:sldId id="290" r:id="rId40"/>
    <p:sldId id="291" r:id="rId41"/>
    <p:sldId id="292" r:id="rId42"/>
    <p:sldId id="293" r:id="rId43"/>
    <p:sldId id="294" r:id="rId44"/>
    <p:sldId id="295" r:id="rId45"/>
    <p:sldId id="288" r:id="rId46"/>
    <p:sldId id="336" r:id="rId47"/>
    <p:sldId id="298" r:id="rId48"/>
    <p:sldId id="300" r:id="rId49"/>
    <p:sldId id="337"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38" r:id="rId77"/>
    <p:sldId id="339"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mot Ryan" initials="DR"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708" autoAdjust="0"/>
  </p:normalViewPr>
  <p:slideViewPr>
    <p:cSldViewPr>
      <p:cViewPr>
        <p:scale>
          <a:sx n="76" d="100"/>
          <a:sy n="76" d="100"/>
        </p:scale>
        <p:origin x="-12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21T17:41:37.028" idx="3">
    <p:pos x="5760" y="0"/>
    <p:text>should also have  definition of topy</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2-02-21T18:20:07.186" idx="14">
    <p:pos x="5760" y="0"/>
    <p:text>a statement pointing to the dangers of first generation anti histamines needed here</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2-02-21T18:21:16.996" idx="15">
    <p:pos x="5760" y="0"/>
    <p:text>some modalities ar ein development to desensitise for peanut allergy</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2-02-21T18:21:44.973" idx="16">
    <p:pos x="10" y="10"/>
    <p:text>local bronchial does not merit mention</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2-02-21T18:22:37.133" idx="17">
    <p:pos x="10" y="10"/>
    <p:text>foods: chillies, spices, alcohol</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2-02-21T18:22:57.084" idx="18">
    <p:pos x="10" y="10"/>
    <p:text>eosinophilia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2-21T17:43:36.541" idx="4">
    <p:pos x="5760" y="0"/>
    <p:text>Atopy is a predisposition to developing hypersensitivity/allergy. an atopic is not necessarily allergic. allergy is the manifestation of atopy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2-21T17:44:44.167" idx="5">
    <p:pos x="5760" y="0"/>
    <p:text>this slide describes the prevalenc eo fallergic disease, not atopy</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2-21T18:11:13.446" idx="6">
    <p:pos x="5760" y="0"/>
    <p:text>I would check whether ther is any evidence re GI tract: I think it is somewhat conjecture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2-21T18:12:42.143" idx="7">
    <p:pos x="5760" y="0"/>
    <p:text>ref needed bousquet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02-21T18:15:34.302" idx="8">
    <p:pos x="5760" y="0"/>
    <p:text>expin evidence for probiotics or other bacteria based products ( there is none)
explain anthroposophic</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2-02-21T18:16:21.907" idx="9">
    <p:pos x="5760" y="0"/>
    <p:text/>
  </p:cm>
  <p:cm authorId="0" dt="2012-02-21T18:16:42.474" idx="10">
    <p:pos x="5896" y="136"/>
    <p:text>not in primary care because of risk of anaphylaxis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2-02-21T18:17:07.241" idx="11">
    <p:pos x="5760" y="0"/>
    <p:text>oral steroids?</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2-02-21T18:18:00.486" idx="12">
    <p:pos x="10" y="10"/>
    <p:text>when to use what?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23B48FF-86CA-4651-B3E5-29BA199E3E52}" type="datetimeFigureOut">
              <a:rPr lang="nb-NO"/>
              <a:pPr/>
              <a:t>26.10.2019</a:t>
            </a:fld>
            <a:endParaRPr lang="nb-NO"/>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089F7E-8575-4C26-AE34-6D5FE2771D29}" type="slidenum">
              <a:rPr lang="nb-NO"/>
              <a:pPr/>
              <a:t>‹#›</a:t>
            </a:fld>
            <a:endParaRPr lang="nb-NO"/>
          </a:p>
        </p:txBody>
      </p:sp>
    </p:spTree>
    <p:extLst>
      <p:ext uri="{BB962C8B-B14F-4D97-AF65-F5344CB8AC3E}">
        <p14:creationId xmlns="" xmlns:p14="http://schemas.microsoft.com/office/powerpoint/2010/main" val="3257680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275629E-42D0-4E32-BB67-D2AA8CCA9C41}" type="slidenum">
              <a:rPr lang="en-US" sz="1200">
                <a:latin typeface="Times" pitchFamily="-112" charset="0"/>
                <a:ea typeface="ＭＳ Ｐゴシック" charset="-128"/>
              </a:rPr>
              <a:pPr algn="r" eaLnBrk="0" hangingPunct="0"/>
              <a:t>1</a:t>
            </a:fld>
            <a:endParaRPr lang="en-US" sz="1200" dirty="0">
              <a:latin typeface="Times" pitchFamily="-112" charset="0"/>
              <a:ea typeface="ＭＳ Ｐゴシック"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p:spPr>
        <p:txBody>
          <a:bodyPr/>
          <a:lstStyle/>
          <a:p>
            <a:r>
              <a:rPr lang="en-US" dirty="0"/>
              <a:t>Title page option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9900BE9-97E7-4361-BDE6-F4000F480D29}" type="slidenum">
              <a:rPr lang="en-US" sz="1200">
                <a:solidFill>
                  <a:prstClr val="black"/>
                </a:solidFill>
                <a:latin typeface="Times"/>
              </a:rPr>
              <a:pPr/>
              <a:t>3</a:t>
            </a:fld>
            <a:endParaRPr lang="en-US" sz="1200">
              <a:solidFill>
                <a:prstClr val="black"/>
              </a:solidFill>
              <a:latin typeface="Time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Title page option 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97DB159-3BE4-47FA-AB44-B1960A8FF591}" type="slidenum">
              <a:rPr lang="en-US" sz="1200" smtClean="0"/>
              <a:pPr eaLnBrk="1" hangingPunct="1"/>
              <a:t>18</a:t>
            </a:fld>
            <a:endParaRPr lang="en-US" sz="1200" smtClean="0"/>
          </a:p>
        </p:txBody>
      </p:sp>
      <p:sp>
        <p:nvSpPr>
          <p:cNvPr id="63491" name="Rectangle 2"/>
          <p:cNvSpPr>
            <a:spLocks noChangeArrowheads="1"/>
          </p:cNvSpPr>
          <p:nvPr/>
        </p:nvSpPr>
        <p:spPr bwMode="auto">
          <a:xfrm>
            <a:off x="3886200" y="0"/>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983" tIns="45491" rIns="90983" bIns="45491" anchor="ctr"/>
          <a:lstStyle/>
          <a:p>
            <a:endParaRPr lang="nb-NO"/>
          </a:p>
        </p:txBody>
      </p:sp>
      <p:sp>
        <p:nvSpPr>
          <p:cNvPr id="63492" name="Rectangle 3"/>
          <p:cNvSpPr>
            <a:spLocks noChangeArrowheads="1"/>
          </p:cNvSpPr>
          <p:nvPr/>
        </p:nvSpPr>
        <p:spPr bwMode="auto">
          <a:xfrm>
            <a:off x="0" y="8688388"/>
            <a:ext cx="2970213"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983" tIns="45491" rIns="90983" bIns="45491" anchor="ctr"/>
          <a:lstStyle/>
          <a:p>
            <a:endParaRPr lang="nb-NO"/>
          </a:p>
        </p:txBody>
      </p:sp>
      <p:sp>
        <p:nvSpPr>
          <p:cNvPr id="63493" name="Rectangle 4"/>
          <p:cNvSpPr>
            <a:spLocks noChangeArrowheads="1"/>
          </p:cNvSpPr>
          <p:nvPr/>
        </p:nvSpPr>
        <p:spPr bwMode="auto">
          <a:xfrm>
            <a:off x="0" y="0"/>
            <a:ext cx="297021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983" tIns="45491" rIns="90983" bIns="45491" anchor="ctr"/>
          <a:lstStyle/>
          <a:p>
            <a:endParaRPr lang="nb-NO"/>
          </a:p>
        </p:txBody>
      </p:sp>
      <p:sp>
        <p:nvSpPr>
          <p:cNvPr id="63494" name="Rectangle 7"/>
          <p:cNvSpPr>
            <a:spLocks noGrp="1" noRot="1" noChangeAspect="1" noChangeArrowheads="1" noTextEdit="1"/>
          </p:cNvSpPr>
          <p:nvPr>
            <p:ph type="sldImg"/>
          </p:nvPr>
        </p:nvSpPr>
        <p:spPr>
          <a:ln/>
        </p:spPr>
      </p:sp>
      <p:sp>
        <p:nvSpPr>
          <p:cNvPr id="63495" name="Rectangle 8"/>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r>
              <a:rPr lang="nb-NO" sz="900" dirty="0" smtClean="0"/>
              <a:t>AR  </a:t>
            </a:r>
            <a:r>
              <a:rPr lang="nb-NO" sz="900" dirty="0" err="1" smtClean="0"/>
              <a:t>patients</a:t>
            </a:r>
            <a:r>
              <a:rPr lang="nb-NO" sz="900" dirty="0" smtClean="0"/>
              <a:t> </a:t>
            </a:r>
            <a:r>
              <a:rPr lang="nb-NO" sz="900" dirty="0" err="1" smtClean="0"/>
              <a:t>are</a:t>
            </a:r>
            <a:r>
              <a:rPr lang="nb-NO" sz="900" dirty="0" smtClean="0"/>
              <a:t> </a:t>
            </a:r>
            <a:r>
              <a:rPr lang="nb-NO" sz="900" dirty="0" err="1" smtClean="0"/>
              <a:t>seldom</a:t>
            </a:r>
            <a:r>
              <a:rPr lang="nb-NO" sz="900" dirty="0" smtClean="0"/>
              <a:t> </a:t>
            </a:r>
            <a:r>
              <a:rPr lang="nb-NO" sz="900" dirty="0" err="1" smtClean="0"/>
              <a:t>monosensitized</a:t>
            </a:r>
            <a:endParaRPr lang="nb-NO" sz="900" dirty="0" smtClean="0"/>
          </a:p>
          <a:p>
            <a:pPr eaLnBrk="1" hangingPunct="1">
              <a:lnSpc>
                <a:spcPct val="90000"/>
              </a:lnSpc>
            </a:pPr>
            <a:r>
              <a:rPr lang="nb-NO" sz="900" dirty="0" err="1" smtClean="0"/>
              <a:t>They</a:t>
            </a:r>
            <a:r>
              <a:rPr lang="nb-NO" sz="900" dirty="0" smtClean="0"/>
              <a:t> </a:t>
            </a:r>
            <a:r>
              <a:rPr lang="nb-NO" sz="900" dirty="0" err="1" smtClean="0"/>
              <a:t>get</a:t>
            </a:r>
            <a:r>
              <a:rPr lang="nb-NO" sz="900" dirty="0" smtClean="0"/>
              <a:t> symptoms </a:t>
            </a:r>
            <a:r>
              <a:rPr lang="nb-NO" sz="900" dirty="0" err="1" smtClean="0"/>
              <a:t>when</a:t>
            </a:r>
            <a:r>
              <a:rPr lang="nb-NO" sz="900" dirty="0" smtClean="0"/>
              <a:t> </a:t>
            </a:r>
            <a:r>
              <a:rPr lang="nb-NO" sz="900" dirty="0" err="1" smtClean="0"/>
              <a:t>exposure</a:t>
            </a:r>
            <a:r>
              <a:rPr lang="nb-NO" sz="900" dirty="0" smtClean="0"/>
              <a:t> </a:t>
            </a:r>
            <a:r>
              <a:rPr lang="nb-NO" sz="900" smtClean="0"/>
              <a:t>load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97DB159-3BE4-47FA-AB44-B1960A8FF591}" type="slidenum">
              <a:rPr lang="en-US" sz="1200">
                <a:solidFill>
                  <a:prstClr val="black"/>
                </a:solidFill>
              </a:rPr>
              <a:pPr eaLnBrk="1" hangingPunct="1"/>
              <a:t>19</a:t>
            </a:fld>
            <a:endParaRPr lang="en-US" sz="1200">
              <a:solidFill>
                <a:prstClr val="black"/>
              </a:solidFill>
            </a:endParaRPr>
          </a:p>
        </p:txBody>
      </p:sp>
      <p:sp>
        <p:nvSpPr>
          <p:cNvPr id="63491" name="Rectangle 2"/>
          <p:cNvSpPr>
            <a:spLocks noChangeArrowheads="1"/>
          </p:cNvSpPr>
          <p:nvPr/>
        </p:nvSpPr>
        <p:spPr bwMode="auto">
          <a:xfrm>
            <a:off x="3886200" y="0"/>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983" tIns="45491" rIns="90983" bIns="45491" anchor="ctr"/>
          <a:lstStyle/>
          <a:p>
            <a:pPr eaLnBrk="0" hangingPunct="0"/>
            <a:endParaRPr lang="nb-NO" sz="2400" smtClean="0">
              <a:solidFill>
                <a:prstClr val="black"/>
              </a:solidFill>
            </a:endParaRPr>
          </a:p>
        </p:txBody>
      </p:sp>
      <p:sp>
        <p:nvSpPr>
          <p:cNvPr id="63492" name="Rectangle 3"/>
          <p:cNvSpPr>
            <a:spLocks noChangeArrowheads="1"/>
          </p:cNvSpPr>
          <p:nvPr/>
        </p:nvSpPr>
        <p:spPr bwMode="auto">
          <a:xfrm>
            <a:off x="0" y="8688388"/>
            <a:ext cx="2970213"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983" tIns="45491" rIns="90983" bIns="45491" anchor="ctr"/>
          <a:lstStyle/>
          <a:p>
            <a:pPr eaLnBrk="0" hangingPunct="0"/>
            <a:endParaRPr lang="nb-NO" sz="2400" smtClean="0">
              <a:solidFill>
                <a:prstClr val="black"/>
              </a:solidFill>
            </a:endParaRPr>
          </a:p>
        </p:txBody>
      </p:sp>
      <p:sp>
        <p:nvSpPr>
          <p:cNvPr id="63493" name="Rectangle 4"/>
          <p:cNvSpPr>
            <a:spLocks noChangeArrowheads="1"/>
          </p:cNvSpPr>
          <p:nvPr/>
        </p:nvSpPr>
        <p:spPr bwMode="auto">
          <a:xfrm>
            <a:off x="0" y="0"/>
            <a:ext cx="297021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983" tIns="45491" rIns="90983" bIns="45491" anchor="ctr"/>
          <a:lstStyle/>
          <a:p>
            <a:pPr eaLnBrk="0" hangingPunct="0"/>
            <a:endParaRPr lang="nb-NO" sz="2400" smtClean="0">
              <a:solidFill>
                <a:prstClr val="black"/>
              </a:solidFill>
            </a:endParaRPr>
          </a:p>
        </p:txBody>
      </p:sp>
      <p:sp>
        <p:nvSpPr>
          <p:cNvPr id="63494" name="Rectangle 7"/>
          <p:cNvSpPr>
            <a:spLocks noGrp="1" noRot="1" noChangeAspect="1" noChangeArrowheads="1" noTextEdit="1"/>
          </p:cNvSpPr>
          <p:nvPr>
            <p:ph type="sldImg"/>
          </p:nvPr>
        </p:nvSpPr>
        <p:spPr>
          <a:ln/>
        </p:spPr>
      </p:sp>
      <p:sp>
        <p:nvSpPr>
          <p:cNvPr id="63495" name="Rectangle 8"/>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r>
              <a:rPr lang="nb-NO" sz="900" dirty="0" smtClean="0"/>
              <a:t>AR  </a:t>
            </a:r>
            <a:r>
              <a:rPr lang="nb-NO" sz="900" dirty="0" err="1" smtClean="0"/>
              <a:t>patients</a:t>
            </a:r>
            <a:r>
              <a:rPr lang="nb-NO" sz="900" dirty="0" smtClean="0"/>
              <a:t> </a:t>
            </a:r>
            <a:r>
              <a:rPr lang="nb-NO" sz="900" dirty="0" err="1" smtClean="0"/>
              <a:t>are</a:t>
            </a:r>
            <a:r>
              <a:rPr lang="nb-NO" sz="900" dirty="0" smtClean="0"/>
              <a:t> </a:t>
            </a:r>
            <a:r>
              <a:rPr lang="nb-NO" sz="900" dirty="0" err="1" smtClean="0"/>
              <a:t>seldom</a:t>
            </a:r>
            <a:r>
              <a:rPr lang="nb-NO" sz="900" dirty="0" smtClean="0"/>
              <a:t> </a:t>
            </a:r>
            <a:r>
              <a:rPr lang="nb-NO" sz="900" dirty="0" err="1" smtClean="0"/>
              <a:t>monosensitized</a:t>
            </a:r>
            <a:endParaRPr lang="nb-NO" sz="900" dirty="0" smtClean="0"/>
          </a:p>
          <a:p>
            <a:pPr eaLnBrk="1" hangingPunct="1">
              <a:lnSpc>
                <a:spcPct val="90000"/>
              </a:lnSpc>
            </a:pPr>
            <a:r>
              <a:rPr lang="nb-NO" sz="900" dirty="0" err="1" smtClean="0"/>
              <a:t>They</a:t>
            </a:r>
            <a:r>
              <a:rPr lang="nb-NO" sz="900" dirty="0" smtClean="0"/>
              <a:t> </a:t>
            </a:r>
            <a:r>
              <a:rPr lang="nb-NO" sz="900" dirty="0" err="1" smtClean="0"/>
              <a:t>get</a:t>
            </a:r>
            <a:r>
              <a:rPr lang="nb-NO" sz="900" dirty="0" smtClean="0"/>
              <a:t> symptoms </a:t>
            </a:r>
            <a:r>
              <a:rPr lang="nb-NO" sz="900" dirty="0" err="1" smtClean="0"/>
              <a:t>when</a:t>
            </a:r>
            <a:r>
              <a:rPr lang="nb-NO" sz="900" dirty="0" smtClean="0"/>
              <a:t> </a:t>
            </a:r>
            <a:r>
              <a:rPr lang="nb-NO" sz="900" dirty="0" err="1" smtClean="0"/>
              <a:t>exposure</a:t>
            </a:r>
            <a:r>
              <a:rPr lang="nb-NO" sz="900" dirty="0" smtClean="0"/>
              <a:t> </a:t>
            </a:r>
            <a:r>
              <a:rPr lang="nb-NO" sz="900" smtClean="0"/>
              <a:t>load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9900BE9-97E7-4361-BDE6-F4000F480D29}" type="slidenum">
              <a:rPr lang="en-US" sz="1200">
                <a:solidFill>
                  <a:prstClr val="black"/>
                </a:solidFill>
                <a:latin typeface="Times"/>
              </a:rPr>
              <a:pPr/>
              <a:t>21</a:t>
            </a:fld>
            <a:endParaRPr lang="en-US" sz="1200">
              <a:solidFill>
                <a:prstClr val="black"/>
              </a:solidFill>
              <a:latin typeface="Time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Title page option 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4567" eaLnBrk="0" hangingPunct="0">
              <a:defRPr sz="1200">
                <a:solidFill>
                  <a:schemeClr val="tx1"/>
                </a:solidFill>
                <a:latin typeface="Arial" charset="0"/>
              </a:defRPr>
            </a:lvl1pPr>
            <a:lvl2pPr marL="739235" indent="-284321" defTabSz="914567" eaLnBrk="0" hangingPunct="0">
              <a:defRPr sz="1200">
                <a:solidFill>
                  <a:schemeClr val="tx1"/>
                </a:solidFill>
                <a:latin typeface="Arial" charset="0"/>
              </a:defRPr>
            </a:lvl2pPr>
            <a:lvl3pPr marL="1137285" indent="-227457" defTabSz="914567" eaLnBrk="0" hangingPunct="0">
              <a:defRPr sz="1200">
                <a:solidFill>
                  <a:schemeClr val="tx1"/>
                </a:solidFill>
                <a:latin typeface="Arial" charset="0"/>
              </a:defRPr>
            </a:lvl3pPr>
            <a:lvl4pPr marL="1592199" indent="-227457" defTabSz="914567" eaLnBrk="0" hangingPunct="0">
              <a:defRPr sz="1200">
                <a:solidFill>
                  <a:schemeClr val="tx1"/>
                </a:solidFill>
                <a:latin typeface="Arial" charset="0"/>
              </a:defRPr>
            </a:lvl4pPr>
            <a:lvl5pPr marL="2047113" indent="-227457" defTabSz="914567" eaLnBrk="0" hangingPunct="0">
              <a:defRPr sz="1200">
                <a:solidFill>
                  <a:schemeClr val="tx1"/>
                </a:solidFill>
                <a:latin typeface="Arial" charset="0"/>
              </a:defRPr>
            </a:lvl5pPr>
            <a:lvl6pPr marL="2502027" indent="-227457" defTabSz="914567" eaLnBrk="0" fontAlgn="base" hangingPunct="0">
              <a:spcBef>
                <a:spcPct val="0"/>
              </a:spcBef>
              <a:spcAft>
                <a:spcPct val="0"/>
              </a:spcAft>
              <a:defRPr sz="1200">
                <a:solidFill>
                  <a:schemeClr val="tx1"/>
                </a:solidFill>
                <a:latin typeface="Arial" charset="0"/>
              </a:defRPr>
            </a:lvl6pPr>
            <a:lvl7pPr marL="2956941" indent="-227457" defTabSz="914567" eaLnBrk="0" fontAlgn="base" hangingPunct="0">
              <a:spcBef>
                <a:spcPct val="0"/>
              </a:spcBef>
              <a:spcAft>
                <a:spcPct val="0"/>
              </a:spcAft>
              <a:defRPr sz="1200">
                <a:solidFill>
                  <a:schemeClr val="tx1"/>
                </a:solidFill>
                <a:latin typeface="Arial" charset="0"/>
              </a:defRPr>
            </a:lvl7pPr>
            <a:lvl8pPr marL="3411855" indent="-227457" defTabSz="914567" eaLnBrk="0" fontAlgn="base" hangingPunct="0">
              <a:spcBef>
                <a:spcPct val="0"/>
              </a:spcBef>
              <a:spcAft>
                <a:spcPct val="0"/>
              </a:spcAft>
              <a:defRPr sz="1200">
                <a:solidFill>
                  <a:schemeClr val="tx1"/>
                </a:solidFill>
                <a:latin typeface="Arial" charset="0"/>
              </a:defRPr>
            </a:lvl8pPr>
            <a:lvl9pPr marL="3866769" indent="-227457" defTabSz="914567" eaLnBrk="0" fontAlgn="base" hangingPunct="0">
              <a:spcBef>
                <a:spcPct val="0"/>
              </a:spcBef>
              <a:spcAft>
                <a:spcPct val="0"/>
              </a:spcAft>
              <a:defRPr sz="1200">
                <a:solidFill>
                  <a:schemeClr val="tx1"/>
                </a:solidFill>
                <a:latin typeface="Arial" charset="0"/>
              </a:defRPr>
            </a:lvl9pPr>
          </a:lstStyle>
          <a:p>
            <a:pPr eaLnBrk="1" hangingPunct="1"/>
            <a:fld id="{E0284756-D1C0-45A4-8F72-9F68C3E12F9C}" type="slidenum">
              <a:rPr lang="en-US" smtClean="0"/>
              <a:pPr eaLnBrk="1" hangingPunct="1"/>
              <a:t>32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marL="227457" indent="-227457">
              <a:buFontTx/>
              <a:buChar char="•"/>
            </a:pPr>
            <a:r>
              <a:rPr lang="en-US" dirty="0" smtClean="0"/>
              <a:t>Non-allergic rhinitis, sinusitis, and allergic rhinitis present with similar symptoms. A definitive diagnosis of URD is difficult without objective evidence. In fact, studies show that primary care physicians correctly diagnose allergies only 50% of the time using history and physical (H&amp;P) alone.</a:t>
            </a:r>
            <a:r>
              <a:rPr lang="en-US" baseline="30000" dirty="0" smtClean="0"/>
              <a:t>1</a:t>
            </a:r>
            <a:endParaRPr lang="en-US" dirty="0" smtClean="0"/>
          </a:p>
          <a:p>
            <a:pPr marL="227457" indent="-227457">
              <a:buFontTx/>
              <a:buChar char="•"/>
            </a:pPr>
            <a:r>
              <a:rPr lang="en-US" dirty="0" smtClean="0"/>
              <a:t>The most persuasive reason for testing? Diagnostic test results may affect how you manage your patient. Treatment options for atopic and non-atopic patients are different, and you can’t select an effective treatment without a definitive diagnosis. Right now, you may be prescribing antihistamines, but they won’t work if the patient is not allergic. </a:t>
            </a:r>
          </a:p>
          <a:p>
            <a:pPr marL="227457" indent="-227457">
              <a:buFontTx/>
              <a:buChar char="•"/>
            </a:pPr>
            <a:r>
              <a:rPr lang="en-US" dirty="0" smtClean="0"/>
              <a:t>Specific </a:t>
            </a:r>
            <a:r>
              <a:rPr lang="en-US" dirty="0" err="1" smtClean="0"/>
              <a:t>IgE</a:t>
            </a:r>
            <a:r>
              <a:rPr lang="en-US" dirty="0" smtClean="0"/>
              <a:t> testing will definitively rule in or rule out </a:t>
            </a:r>
            <a:r>
              <a:rPr lang="en-US" dirty="0" err="1" smtClean="0"/>
              <a:t>atopy</a:t>
            </a:r>
            <a:r>
              <a:rPr lang="en-US" dirty="0" smtClean="0"/>
              <a:t> (allergy) as a cause of nasal symptoms.</a:t>
            </a:r>
          </a:p>
          <a:p>
            <a:pPr marL="227457" indent="-227457">
              <a:buFontTx/>
              <a:buChar char="•"/>
            </a:pPr>
            <a:r>
              <a:rPr lang="en-US" dirty="0" smtClean="0"/>
              <a:t>If your patient is allergic, testing can identify the specific offending allergens so you can counsel for avoidance and prescribe antihistamines with the confidence that they will truly target the underlying etiology. </a:t>
            </a:r>
          </a:p>
          <a:p>
            <a:pPr marL="227457" indent="-227457">
              <a:buFontTx/>
              <a:buChar char="•"/>
            </a:pPr>
            <a:r>
              <a:rPr lang="en-US" dirty="0" smtClean="0"/>
              <a:t>If there is no </a:t>
            </a:r>
            <a:r>
              <a:rPr lang="en-US" dirty="0" err="1" smtClean="0"/>
              <a:t>atopy</a:t>
            </a:r>
            <a:r>
              <a:rPr lang="en-US" dirty="0" smtClean="0"/>
              <a:t>, you will then be able to focus your evaluation on other </a:t>
            </a:r>
            <a:r>
              <a:rPr lang="en-US" dirty="0" err="1" smtClean="0"/>
              <a:t>possibile</a:t>
            </a:r>
            <a:r>
              <a:rPr lang="en-US" dirty="0" smtClean="0"/>
              <a:t> non-allergic etiologies and select appropriate, effective treatments.  </a:t>
            </a:r>
          </a:p>
          <a:p>
            <a:pPr marL="227457" indent="-227457"/>
            <a:endParaRPr lang="en-US" sz="1300" dirty="0"/>
          </a:p>
          <a:p>
            <a:pPr marL="227457" indent="-227457">
              <a:buFontTx/>
              <a:buAutoNum type="arabicPeriod"/>
            </a:pPr>
            <a:r>
              <a:rPr lang="en-US" sz="900" dirty="0" err="1"/>
              <a:t>Homburger</a:t>
            </a:r>
            <a:r>
              <a:rPr lang="en-US" sz="900" dirty="0"/>
              <a:t> HA. </a:t>
            </a:r>
            <a:r>
              <a:rPr lang="en-US" sz="900" i="1" dirty="0"/>
              <a:t>Arch </a:t>
            </a:r>
            <a:r>
              <a:rPr lang="en-US" sz="900" i="1" dirty="0" err="1"/>
              <a:t>Pathol</a:t>
            </a:r>
            <a:r>
              <a:rPr lang="en-US" sz="900" i="1" dirty="0"/>
              <a:t> Lab Med.</a:t>
            </a:r>
            <a:r>
              <a:rPr lang="en-US" sz="900" dirty="0"/>
              <a:t> 2004;128:1028-1031.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14567" eaLnBrk="0" hangingPunct="0">
              <a:defRPr sz="1200">
                <a:solidFill>
                  <a:schemeClr val="tx1"/>
                </a:solidFill>
                <a:latin typeface="Arial" charset="0"/>
              </a:defRPr>
            </a:lvl1pPr>
            <a:lvl2pPr marL="739235" indent="-284321" defTabSz="914567" eaLnBrk="0" hangingPunct="0">
              <a:defRPr sz="1200">
                <a:solidFill>
                  <a:schemeClr val="tx1"/>
                </a:solidFill>
                <a:latin typeface="Arial" charset="0"/>
              </a:defRPr>
            </a:lvl2pPr>
            <a:lvl3pPr marL="1137285" indent="-227457" defTabSz="914567" eaLnBrk="0" hangingPunct="0">
              <a:defRPr sz="1200">
                <a:solidFill>
                  <a:schemeClr val="tx1"/>
                </a:solidFill>
                <a:latin typeface="Arial" charset="0"/>
              </a:defRPr>
            </a:lvl3pPr>
            <a:lvl4pPr marL="1592199" indent="-227457" defTabSz="914567" eaLnBrk="0" hangingPunct="0">
              <a:defRPr sz="1200">
                <a:solidFill>
                  <a:schemeClr val="tx1"/>
                </a:solidFill>
                <a:latin typeface="Arial" charset="0"/>
              </a:defRPr>
            </a:lvl4pPr>
            <a:lvl5pPr marL="2047113" indent="-227457" defTabSz="914567" eaLnBrk="0" hangingPunct="0">
              <a:defRPr sz="1200">
                <a:solidFill>
                  <a:schemeClr val="tx1"/>
                </a:solidFill>
                <a:latin typeface="Arial" charset="0"/>
              </a:defRPr>
            </a:lvl5pPr>
            <a:lvl6pPr marL="2502027" indent="-227457" defTabSz="914567" eaLnBrk="0" fontAlgn="base" hangingPunct="0">
              <a:spcBef>
                <a:spcPct val="0"/>
              </a:spcBef>
              <a:spcAft>
                <a:spcPct val="0"/>
              </a:spcAft>
              <a:defRPr sz="1200">
                <a:solidFill>
                  <a:schemeClr val="tx1"/>
                </a:solidFill>
                <a:latin typeface="Arial" charset="0"/>
              </a:defRPr>
            </a:lvl6pPr>
            <a:lvl7pPr marL="2956941" indent="-227457" defTabSz="914567" eaLnBrk="0" fontAlgn="base" hangingPunct="0">
              <a:spcBef>
                <a:spcPct val="0"/>
              </a:spcBef>
              <a:spcAft>
                <a:spcPct val="0"/>
              </a:spcAft>
              <a:defRPr sz="1200">
                <a:solidFill>
                  <a:schemeClr val="tx1"/>
                </a:solidFill>
                <a:latin typeface="Arial" charset="0"/>
              </a:defRPr>
            </a:lvl7pPr>
            <a:lvl8pPr marL="3411855" indent="-227457" defTabSz="914567" eaLnBrk="0" fontAlgn="base" hangingPunct="0">
              <a:spcBef>
                <a:spcPct val="0"/>
              </a:spcBef>
              <a:spcAft>
                <a:spcPct val="0"/>
              </a:spcAft>
              <a:defRPr sz="1200">
                <a:solidFill>
                  <a:schemeClr val="tx1"/>
                </a:solidFill>
                <a:latin typeface="Arial" charset="0"/>
              </a:defRPr>
            </a:lvl8pPr>
            <a:lvl9pPr marL="3866769" indent="-227457" defTabSz="914567" eaLnBrk="0" fontAlgn="base" hangingPunct="0">
              <a:spcBef>
                <a:spcPct val="0"/>
              </a:spcBef>
              <a:spcAft>
                <a:spcPct val="0"/>
              </a:spcAft>
              <a:defRPr sz="1200">
                <a:solidFill>
                  <a:schemeClr val="tx1"/>
                </a:solidFill>
                <a:latin typeface="Arial" charset="0"/>
              </a:defRPr>
            </a:lvl9pPr>
          </a:lstStyle>
          <a:p>
            <a:pPr eaLnBrk="1" hangingPunct="1"/>
            <a:fld id="{4EB69EB9-5D19-4A21-8FBB-DD1C698CAC9B}" type="slidenum">
              <a:rPr lang="en-US" smtClean="0"/>
              <a:pPr eaLnBrk="1" hangingPunct="1"/>
              <a:t>41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3875" y="4343598"/>
            <a:ext cx="5252801" cy="4114405"/>
          </a:xfrm>
          <a:noFill/>
        </p:spPr>
        <p:txBody>
          <a:bodyPr/>
          <a:lstStyle/>
          <a:p>
            <a:pPr marL="227457" indent="-227457">
              <a:lnSpc>
                <a:spcPct val="95000"/>
              </a:lnSpc>
              <a:spcBef>
                <a:spcPct val="35000"/>
              </a:spcBef>
              <a:buFontTx/>
              <a:buChar char="•"/>
            </a:pPr>
            <a:r>
              <a:rPr lang="en-US" smtClean="0"/>
              <a:t>CAP RAST offers primary care clinicians an exceedingly valuable and relatively convenient tool for use in your daily management of common illnesses and allergy-like symptoms.</a:t>
            </a:r>
          </a:p>
          <a:p>
            <a:pPr marL="227457" indent="-227457">
              <a:lnSpc>
                <a:spcPct val="95000"/>
              </a:lnSpc>
              <a:spcBef>
                <a:spcPct val="35000"/>
              </a:spcBef>
              <a:buFontTx/>
              <a:buChar char="•"/>
            </a:pPr>
            <a:r>
              <a:rPr lang="en-US" smtClean="0"/>
              <a:t>It’s an FDA-cleared quantitative measure of specific IgE.</a:t>
            </a:r>
          </a:p>
          <a:p>
            <a:pPr marL="227457" indent="-227457">
              <a:lnSpc>
                <a:spcPct val="95000"/>
              </a:lnSpc>
              <a:spcBef>
                <a:spcPct val="35000"/>
              </a:spcBef>
              <a:buFontTx/>
              <a:buChar char="•"/>
            </a:pPr>
            <a:r>
              <a:rPr lang="en-US" smtClean="0"/>
              <a:t>Unlike skin prick testing, CAP RAST requires only a single blood draw.</a:t>
            </a:r>
          </a:p>
          <a:p>
            <a:pPr marL="227457" indent="-227457">
              <a:lnSpc>
                <a:spcPct val="95000"/>
              </a:lnSpc>
              <a:spcBef>
                <a:spcPct val="35000"/>
              </a:spcBef>
              <a:buFontTx/>
              <a:buChar char="•"/>
            </a:pPr>
            <a:r>
              <a:rPr lang="en-US" smtClean="0"/>
              <a:t>CAP RAST is covered under most insurance plans.</a:t>
            </a:r>
          </a:p>
          <a:p>
            <a:pPr marL="227457" indent="-227457">
              <a:lnSpc>
                <a:spcPct val="95000"/>
              </a:lnSpc>
              <a:spcBef>
                <a:spcPct val="35000"/>
              </a:spcBef>
              <a:buFontTx/>
              <a:buChar char="•"/>
            </a:pPr>
            <a:r>
              <a:rPr lang="en-US" smtClean="0"/>
              <a:t>It offers accuracy superior to RAST</a:t>
            </a:r>
            <a:r>
              <a:rPr lang="en-US" baseline="40000" smtClean="0"/>
              <a:t>TM1</a:t>
            </a:r>
            <a:r>
              <a:rPr lang="en-US" smtClean="0"/>
              <a:t>, which is very important: despite what you’ve been told about previous </a:t>
            </a:r>
            <a:r>
              <a:rPr lang="en-US" i="1" smtClean="0"/>
              <a:t>in vitro</a:t>
            </a:r>
            <a:r>
              <a:rPr lang="en-US" smtClean="0"/>
              <a:t> allergy test modalities and their shortcomings, CAP RAST is NOT RAST, but several generations beyond. Its enhanced accuracy and sensitivity is consistently reproducible lab to lab,</a:t>
            </a:r>
            <a:r>
              <a:rPr lang="en-US" baseline="30000" smtClean="0"/>
              <a:t>2</a:t>
            </a:r>
            <a:r>
              <a:rPr lang="en-US" smtClean="0"/>
              <a:t> and evidence presented in more than 2,000 peer-reviewed scientific publications has established CAP RAST as the </a:t>
            </a:r>
            <a:r>
              <a:rPr lang="en-US" i="1" smtClean="0"/>
              <a:t>de facto</a:t>
            </a:r>
            <a:r>
              <a:rPr lang="en-US" smtClean="0"/>
              <a:t> standard for </a:t>
            </a:r>
            <a:r>
              <a:rPr lang="en-US" i="1" smtClean="0"/>
              <a:t>in vitro</a:t>
            </a:r>
            <a:r>
              <a:rPr lang="en-US" smtClean="0"/>
              <a:t> allergy testing.</a:t>
            </a:r>
            <a:r>
              <a:rPr lang="en-US" baseline="30000" smtClean="0"/>
              <a:t>3</a:t>
            </a:r>
            <a:endParaRPr lang="en-US" smtClean="0"/>
          </a:p>
          <a:p>
            <a:pPr marL="227457" indent="-227457">
              <a:lnSpc>
                <a:spcPct val="95000"/>
              </a:lnSpc>
              <a:spcBef>
                <a:spcPct val="35000"/>
              </a:spcBef>
              <a:buFontTx/>
              <a:buChar char="•"/>
            </a:pPr>
            <a:r>
              <a:rPr lang="en-US" smtClean="0"/>
              <a:t>In fact,</a:t>
            </a:r>
            <a:r>
              <a:rPr lang="en-US" i="1" smtClean="0"/>
              <a:t> in vitro</a:t>
            </a:r>
            <a:r>
              <a:rPr lang="en-US" smtClean="0"/>
              <a:t> blood testing and skin prick testing (SPT) are now viewed as interchangeable.</a:t>
            </a:r>
            <a:r>
              <a:rPr lang="en-US" baseline="40000" smtClean="0"/>
              <a:t>4 </a:t>
            </a:r>
            <a:r>
              <a:rPr lang="en-US" b="1" smtClean="0"/>
              <a:t>(Hidden slide available here.)</a:t>
            </a:r>
            <a:endParaRPr lang="en-US" baseline="40000" smtClean="0"/>
          </a:p>
          <a:p>
            <a:pPr marL="227457" indent="-227457">
              <a:lnSpc>
                <a:spcPct val="95000"/>
              </a:lnSpc>
              <a:spcBef>
                <a:spcPct val="35000"/>
              </a:spcBef>
              <a:buFontTx/>
              <a:buChar char="•"/>
            </a:pPr>
            <a:r>
              <a:rPr lang="en-US" smtClean="0"/>
              <a:t>CAP RAST is available throughout the nation from clinical laboratories including Quest Diagnostics.</a:t>
            </a:r>
          </a:p>
          <a:p>
            <a:pPr marL="227457" indent="-227457">
              <a:lnSpc>
                <a:spcPct val="95000"/>
              </a:lnSpc>
              <a:spcBef>
                <a:spcPct val="35000"/>
              </a:spcBef>
            </a:pPr>
            <a:endParaRPr lang="en-US" sz="800"/>
          </a:p>
          <a:p>
            <a:pPr marL="227457" indent="-227457">
              <a:lnSpc>
                <a:spcPct val="95000"/>
              </a:lnSpc>
              <a:spcBef>
                <a:spcPct val="35000"/>
              </a:spcBef>
              <a:buClr>
                <a:schemeClr val="tx1"/>
              </a:buClr>
              <a:buFontTx/>
              <a:buAutoNum type="arabicPeriod"/>
            </a:pPr>
            <a:r>
              <a:rPr lang="en-US" sz="900"/>
              <a:t>Williams PB, et al. </a:t>
            </a:r>
            <a:r>
              <a:rPr lang="en-US" sz="900" i="1"/>
              <a:t>J Allergy Clin Immunol</a:t>
            </a:r>
            <a:r>
              <a:rPr lang="en-US" sz="900"/>
              <a:t>. 2000;105:1221-1230.</a:t>
            </a:r>
          </a:p>
          <a:p>
            <a:pPr marL="227457" indent="-227457">
              <a:lnSpc>
                <a:spcPct val="95000"/>
              </a:lnSpc>
              <a:spcBef>
                <a:spcPct val="35000"/>
              </a:spcBef>
              <a:buClr>
                <a:schemeClr val="tx1"/>
              </a:buClr>
              <a:buFontTx/>
              <a:buAutoNum type="arabicPeriod"/>
            </a:pPr>
            <a:r>
              <a:rPr lang="en-US" sz="900"/>
              <a:t>Szeinbach SL, et al. </a:t>
            </a:r>
            <a:r>
              <a:rPr lang="en-US" sz="900" i="1"/>
              <a:t>Ann Allergy Asthma Immunol</a:t>
            </a:r>
            <a:r>
              <a:rPr lang="en-US" sz="900"/>
              <a:t>. 2001;86:373-381.</a:t>
            </a:r>
          </a:p>
          <a:p>
            <a:pPr marL="227457" indent="-227457">
              <a:lnSpc>
                <a:spcPct val="95000"/>
              </a:lnSpc>
              <a:spcBef>
                <a:spcPct val="35000"/>
              </a:spcBef>
              <a:buClr>
                <a:schemeClr val="tx1"/>
              </a:buClr>
              <a:buFontTx/>
              <a:buAutoNum type="arabicPeriod"/>
            </a:pPr>
            <a:r>
              <a:rPr lang="en-US" sz="900"/>
              <a:t>Johansson SGO. </a:t>
            </a:r>
            <a:r>
              <a:rPr lang="en-US" sz="900" i="1"/>
              <a:t>Expert Rev Mol Diagn</a:t>
            </a:r>
            <a:r>
              <a:rPr lang="en-US" sz="900"/>
              <a:t>. 2004;4:273-279.</a:t>
            </a:r>
          </a:p>
          <a:p>
            <a:pPr marL="227457" indent="-227457">
              <a:lnSpc>
                <a:spcPct val="95000"/>
              </a:lnSpc>
              <a:spcBef>
                <a:spcPct val="35000"/>
              </a:spcBef>
              <a:buClr>
                <a:schemeClr val="tx1"/>
              </a:buClr>
              <a:buFontTx/>
              <a:buAutoNum type="arabicPeriod"/>
            </a:pPr>
            <a:r>
              <a:rPr lang="en-US" sz="900"/>
              <a:t>Hamilton RG. In: </a:t>
            </a:r>
            <a:r>
              <a:rPr lang="en-US" sz="900" i="1"/>
              <a:t>Pediatric Allergy: Principles and Practice</a:t>
            </a:r>
            <a:r>
              <a:rPr lang="en-US" sz="900"/>
              <a:t>. Mosby-Year Book, Inc; 2003:233-242.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9900BE9-97E7-4361-BDE6-F4000F480D29}" type="slidenum">
              <a:rPr lang="en-US" sz="1200">
                <a:solidFill>
                  <a:prstClr val="black"/>
                </a:solidFill>
                <a:latin typeface="Times"/>
              </a:rPr>
              <a:pPr/>
              <a:t>44</a:t>
            </a:fld>
            <a:endParaRPr lang="en-US" sz="1200">
              <a:solidFill>
                <a:prstClr val="black"/>
              </a:solidFill>
              <a:latin typeface="Time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Title page option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EE517AF-B878-4BC3-B292-08A34D77F2DE}" type="datetimeFigureOut">
              <a:rPr lang="en-US"/>
              <a:pPr>
                <a:defRPr/>
              </a:pPr>
              <a:t>10/26/2019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470D89-631B-49E6-8EDA-BFE37DFE908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662914C-0D0F-4A6F-8C1B-909ADEDA288B}" type="datetimeFigureOut">
              <a:rPr lang="en-US"/>
              <a:pPr>
                <a:defRPr/>
              </a:pPr>
              <a:t>10/26/2019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4048EBB-DE1B-4A8E-B3D6-E011417EBD0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E09B36-A2F9-4C7F-AB38-6355FB5729AA}" type="datetimeFigureOut">
              <a:rPr lang="en-US"/>
              <a:pPr>
                <a:defRPr/>
              </a:pPr>
              <a:t>10/26/2019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404B94A-95C9-4BDB-9704-1A431E31CFB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ABB501-DE97-412A-AEC9-C10920ED9A3A}" type="datetimeFigureOut">
              <a:rPr lang="en-US"/>
              <a:pPr>
                <a:defRPr/>
              </a:pPr>
              <a:t>10/26/2019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F4ECDB-0B86-427E-9085-DDEA2DBB1ED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77200" y="6054725"/>
            <a:ext cx="9144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152400" y="6567488"/>
            <a:ext cx="1582738"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pic>
        <p:nvPicPr>
          <p:cNvPr id="7"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77200" y="6054725"/>
            <a:ext cx="9144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152400" y="6567488"/>
            <a:ext cx="1582738"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pic>
        <p:nvPicPr>
          <p:cNvPr id="10" name="Picture 10"/>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077200" y="6054725"/>
            <a:ext cx="9144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2"/>
          <p:cNvSpPr>
            <a:spLocks noChangeArrowheads="1"/>
          </p:cNvSpPr>
          <p:nvPr userDrawn="1"/>
        </p:nvSpPr>
        <p:spPr bwMode="auto">
          <a:xfrm>
            <a:off x="152400" y="6567488"/>
            <a:ext cx="1582738"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sp>
        <p:nvSpPr>
          <p:cNvPr id="89091" name="Rectangle 3"/>
          <p:cNvSpPr>
            <a:spLocks noGrp="1" noChangeArrowheads="1"/>
          </p:cNvSpPr>
          <p:nvPr>
            <p:ph type="ctrTitle"/>
          </p:nvPr>
        </p:nvSpPr>
        <p:spPr>
          <a:xfrm>
            <a:off x="685800" y="4191000"/>
            <a:ext cx="7772400" cy="762000"/>
          </a:xfrm>
        </p:spPr>
        <p:txBody>
          <a:bodyPr/>
          <a:lstStyle>
            <a:lvl1pPr>
              <a:defRPr/>
            </a:lvl1pPr>
          </a:lstStyle>
          <a:p>
            <a:r>
              <a:rPr lang="en-US"/>
              <a:t>Click to edit Master title style</a:t>
            </a:r>
          </a:p>
        </p:txBody>
      </p:sp>
      <p:sp>
        <p:nvSpPr>
          <p:cNvPr id="89092" name="Rectangle 4"/>
          <p:cNvSpPr>
            <a:spLocks noGrp="1" noChangeArrowheads="1"/>
          </p:cNvSpPr>
          <p:nvPr>
            <p:ph type="subTitle" idx="1"/>
          </p:nvPr>
        </p:nvSpPr>
        <p:spPr>
          <a:xfrm>
            <a:off x="685800" y="4953000"/>
            <a:ext cx="6400800" cy="609600"/>
          </a:xfrm>
        </p:spPr>
        <p:txBody>
          <a:bodyPr/>
          <a:lstStyle>
            <a:lvl1pPr marL="0" indent="0" algn="ctr">
              <a:buFont typeface="Times"/>
              <a:buNone/>
              <a:defRPr/>
            </a:lvl1pPr>
          </a:lstStyle>
          <a:p>
            <a:r>
              <a:rPr lang="en-US"/>
              <a:t>Click to edit Master subtitle style</a:t>
            </a:r>
          </a:p>
        </p:txBody>
      </p:sp>
    </p:spTree>
    <p:extLst>
      <p:ext uri="{BB962C8B-B14F-4D97-AF65-F5344CB8AC3E}">
        <p14:creationId xmlns="" xmlns:p14="http://schemas.microsoft.com/office/powerpoint/2010/main" val="1512745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3836937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015526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3756866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1919039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extLst>
      <p:ext uri="{BB962C8B-B14F-4D97-AF65-F5344CB8AC3E}">
        <p14:creationId xmlns="" xmlns:p14="http://schemas.microsoft.com/office/powerpoint/2010/main" val="1659904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2962820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6DC1AD-F1AE-4A31-BDA2-2B1F5459E243}" type="datetimeFigureOut">
              <a:rPr lang="en-US"/>
              <a:pPr>
                <a:defRPr/>
              </a:pPr>
              <a:t>10/26/2019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B75B2C-C873-40AF-99FD-E59C636A4451}"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799342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267081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1906671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1266536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077200" y="6054725"/>
            <a:ext cx="9144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152400" y="6567488"/>
            <a:ext cx="1582738"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extLst>
      <p:ext uri="{BB962C8B-B14F-4D97-AF65-F5344CB8AC3E}">
        <p14:creationId xmlns="" xmlns:p14="http://schemas.microsoft.com/office/powerpoint/2010/main" val="3634038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3958291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847853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2568864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570628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extLst>
      <p:ext uri="{BB962C8B-B14F-4D97-AF65-F5344CB8AC3E}">
        <p14:creationId xmlns="" xmlns:p14="http://schemas.microsoft.com/office/powerpoint/2010/main" val="354209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B9FE05E-4532-47BF-936C-F84A785BE1F7}" type="datetimeFigureOut">
              <a:rPr lang="en-US"/>
              <a:pPr>
                <a:defRPr/>
              </a:pPr>
              <a:t>10/26/2019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41D5ED8-4708-4D67-9033-B3C6D3A05B73}"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49138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784740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359371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3483118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2896064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077200" y="6054725"/>
            <a:ext cx="9144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152400" y="6567488"/>
            <a:ext cx="1582738"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Svein Høegh Henrichsen</a:t>
            </a:r>
          </a:p>
        </p:txBody>
      </p:sp>
      <p:pic>
        <p:nvPicPr>
          <p:cNvPr id="7" name="Picture 5" descr="Universitetet i Oslos logo"/>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5854700" y="6115050"/>
            <a:ext cx="219075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extLst>
      <p:ext uri="{BB962C8B-B14F-4D97-AF65-F5344CB8AC3E}">
        <p14:creationId xmlns="" xmlns:p14="http://schemas.microsoft.com/office/powerpoint/2010/main" val="895959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1">
        <a:schemeClr val="bg1"/>
      </p:bgRef>
    </p:bg>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077200" y="333375"/>
            <a:ext cx="9144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6"/>
          <p:cNvSpPr>
            <a:spLocks noChangeArrowheads="1"/>
          </p:cNvSpPr>
          <p:nvPr userDrawn="1"/>
        </p:nvSpPr>
        <p:spPr bwMode="auto">
          <a:xfrm>
            <a:off x="-20638" y="6642100"/>
            <a:ext cx="9351963" cy="21590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         Svein Høegh Henrichsen Norwegian College of General Practitionners Working Group on Respiratory Diseases</a:t>
            </a:r>
          </a:p>
        </p:txBody>
      </p:sp>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54273344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 xmlns:p14="http://schemas.microsoft.com/office/powerpoint/2010/main" val="1813771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701687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33066578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602A32E-49E1-4FED-8ADB-9992F27A99E6}" type="datetimeFigureOut">
              <a:rPr lang="en-US"/>
              <a:pPr>
                <a:defRPr/>
              </a:pPr>
              <a:t>10/26/2019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3EB8C11-7006-449F-BB1F-25EDE7D8CA7D}"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2086248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extLst>
      <p:ext uri="{BB962C8B-B14F-4D97-AF65-F5344CB8AC3E}">
        <p14:creationId xmlns="" xmlns:p14="http://schemas.microsoft.com/office/powerpoint/2010/main" val="1547483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76811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020814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149956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587660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1125503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685800" y="6248400"/>
            <a:ext cx="1905000" cy="457200"/>
          </a:xfrm>
          <a:prstGeom prst="rect">
            <a:avLst/>
          </a:prstGeom>
        </p:spPr>
        <p:txBody>
          <a:bodyPr/>
          <a:lstStyle>
            <a:lvl1pPr eaLnBrk="0" hangingPunct="0">
              <a:spcBef>
                <a:spcPct val="0"/>
              </a:spcBef>
              <a:buClrTx/>
              <a:buSzTx/>
              <a:buFontTx/>
              <a:buNone/>
              <a:defRPr sz="2400" b="0">
                <a:solidFill>
                  <a:srgbClr val="074B88"/>
                </a:solidFill>
                <a:latin typeface="Arial" pitchFamily="34" charset="0"/>
              </a:defRPr>
            </a:lvl1pPr>
          </a:lstStyle>
          <a:p>
            <a:pPr>
              <a:defRPr/>
            </a:pPr>
            <a:endParaRPr lang="en-GB"/>
          </a:p>
        </p:txBody>
      </p:sp>
      <p:sp>
        <p:nvSpPr>
          <p:cNvPr id="5" name="Plassholder for bunntekst 4"/>
          <p:cNvSpPr>
            <a:spLocks noGrp="1"/>
          </p:cNvSpPr>
          <p:nvPr>
            <p:ph type="ftr" sz="quarter" idx="11"/>
          </p:nvPr>
        </p:nvSpPr>
        <p:spPr>
          <a:xfrm>
            <a:off x="3124200" y="6248400"/>
            <a:ext cx="2895600" cy="457200"/>
          </a:xfrm>
          <a:prstGeom prst="rect">
            <a:avLst/>
          </a:prstGeom>
        </p:spPr>
        <p:txBody>
          <a:bodyPr/>
          <a:lstStyle>
            <a:lvl1pPr eaLnBrk="0" hangingPunct="0">
              <a:spcBef>
                <a:spcPct val="0"/>
              </a:spcBef>
              <a:buClrTx/>
              <a:buSzTx/>
              <a:buFontTx/>
              <a:buNone/>
              <a:defRPr sz="2400" b="0">
                <a:solidFill>
                  <a:srgbClr val="074B88"/>
                </a:solidFill>
                <a:latin typeface="Arial" pitchFamily="34" charset="0"/>
              </a:defRPr>
            </a:lvl1pPr>
          </a:lstStyle>
          <a:p>
            <a:pPr>
              <a:defRPr/>
            </a:pPr>
            <a:endParaRPr lang="en-GB"/>
          </a:p>
        </p:txBody>
      </p:sp>
      <p:sp>
        <p:nvSpPr>
          <p:cNvPr id="6" name="Plassholder for lysbildenummer 5"/>
          <p:cNvSpPr>
            <a:spLocks noGrp="1"/>
          </p:cNvSpPr>
          <p:nvPr>
            <p:ph type="sldNum" sz="quarter" idx="12"/>
          </p:nvPr>
        </p:nvSpPr>
        <p:spPr>
          <a:xfrm>
            <a:off x="6553200" y="6248400"/>
            <a:ext cx="1905000" cy="457200"/>
          </a:xfrm>
          <a:prstGeom prst="rect">
            <a:avLst/>
          </a:prstGeom>
        </p:spPr>
        <p:txBody>
          <a:bodyPr/>
          <a:lstStyle>
            <a:lvl1pPr eaLnBrk="0" hangingPunct="0">
              <a:spcBef>
                <a:spcPct val="0"/>
              </a:spcBef>
              <a:buClrTx/>
              <a:buSzTx/>
              <a:buFontTx/>
              <a:buNone/>
              <a:defRPr sz="2400" b="0">
                <a:solidFill>
                  <a:srgbClr val="074B88"/>
                </a:solidFill>
                <a:latin typeface="Arial" pitchFamily="34" charset="0"/>
              </a:defRPr>
            </a:lvl1pPr>
          </a:lstStyle>
          <a:p>
            <a:pPr>
              <a:defRPr/>
            </a:pPr>
            <a:fld id="{F002A308-442C-4C38-A967-5DF35E175D60}" type="slidenum">
              <a:rPr lang="en-GB"/>
              <a:pPr>
                <a:defRPr/>
              </a:pPr>
              <a:t>‹#›</a:t>
            </a:fld>
            <a:endParaRPr lang="en-GB"/>
          </a:p>
        </p:txBody>
      </p:sp>
    </p:spTree>
    <p:extLst>
      <p:ext uri="{BB962C8B-B14F-4D97-AF65-F5344CB8AC3E}">
        <p14:creationId xmlns="" xmlns:p14="http://schemas.microsoft.com/office/powerpoint/2010/main" val="3734428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28600" y="228600"/>
            <a:ext cx="8686800" cy="6096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228600" y="1143000"/>
            <a:ext cx="4267200" cy="47244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1143000"/>
            <a:ext cx="4267200" cy="2286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3581400"/>
            <a:ext cx="4267200" cy="2286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 xmlns:p14="http://schemas.microsoft.com/office/powerpoint/2010/main" val="11262268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00" y="533400"/>
            <a:ext cx="7772400" cy="1143000"/>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546100" y="1971675"/>
            <a:ext cx="3810000"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508500" y="1971675"/>
            <a:ext cx="3810000"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7"/>
          <p:cNvSpPr>
            <a:spLocks noGrp="1" noChangeArrowheads="1"/>
          </p:cNvSpPr>
          <p:nvPr>
            <p:ph type="dt" sz="half" idx="10"/>
          </p:nvPr>
        </p:nvSpPr>
        <p:spPr>
          <a:xfrm>
            <a:off x="3581400" y="6008688"/>
            <a:ext cx="1752600" cy="457200"/>
          </a:xfrm>
          <a:prstGeom prst="rect">
            <a:avLst/>
          </a:prstGeom>
        </p:spPr>
        <p:txBody>
          <a:bodyPr/>
          <a:lstStyle>
            <a:lvl1pPr>
              <a:defRPr>
                <a:latin typeface="Arial" charset="0"/>
              </a:defRPr>
            </a:lvl1pPr>
          </a:lstStyle>
          <a:p>
            <a:pPr eaLnBrk="0" hangingPunct="0">
              <a:defRPr/>
            </a:pPr>
            <a:endParaRPr lang="nn-NO" sz="2400">
              <a:solidFill>
                <a:srgbClr val="074B88"/>
              </a:solidFill>
            </a:endParaRPr>
          </a:p>
        </p:txBody>
      </p:sp>
      <p:sp>
        <p:nvSpPr>
          <p:cNvPr id="6" name="Rectangle 108"/>
          <p:cNvSpPr>
            <a:spLocks noGrp="1" noChangeArrowheads="1"/>
          </p:cNvSpPr>
          <p:nvPr>
            <p:ph type="ftr" sz="quarter" idx="11"/>
          </p:nvPr>
        </p:nvSpPr>
        <p:spPr>
          <a:xfrm>
            <a:off x="533400" y="6013450"/>
            <a:ext cx="2895600" cy="457200"/>
          </a:xfrm>
          <a:prstGeom prst="rect">
            <a:avLst/>
          </a:prstGeom>
        </p:spPr>
        <p:txBody>
          <a:bodyPr/>
          <a:lstStyle>
            <a:lvl1pPr>
              <a:defRPr>
                <a:latin typeface="Arial" charset="0"/>
              </a:defRPr>
            </a:lvl1pPr>
          </a:lstStyle>
          <a:p>
            <a:pPr eaLnBrk="0" hangingPunct="0">
              <a:defRPr/>
            </a:pPr>
            <a:endParaRPr lang="nn-NO" sz="2400">
              <a:solidFill>
                <a:srgbClr val="074B88"/>
              </a:solidFill>
            </a:endParaRPr>
          </a:p>
        </p:txBody>
      </p:sp>
    </p:spTree>
    <p:extLst>
      <p:ext uri="{BB962C8B-B14F-4D97-AF65-F5344CB8AC3E}">
        <p14:creationId xmlns="" xmlns:p14="http://schemas.microsoft.com/office/powerpoint/2010/main" val="352603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EAD1A82-5109-441D-A5A6-41997444D425}" type="datetimeFigureOut">
              <a:rPr lang="en-US"/>
              <a:pPr>
                <a:defRPr/>
              </a:pPr>
              <a:t>10/26/2019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AEF218A-28E1-4AAB-88CA-932E05639333}"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228600" y="228600"/>
            <a:ext cx="8686800" cy="6096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228600" y="1143000"/>
            <a:ext cx="8686800" cy="4724400"/>
          </a:xfrm>
        </p:spPr>
        <p:txBody>
          <a:bodyPr/>
          <a:lstStyle/>
          <a:p>
            <a:pPr lvl="0"/>
            <a:endParaRPr lang="nb-NO" noProof="0" smtClean="0"/>
          </a:p>
        </p:txBody>
      </p:sp>
    </p:spTree>
    <p:extLst>
      <p:ext uri="{BB962C8B-B14F-4D97-AF65-F5344CB8AC3E}">
        <p14:creationId xmlns="" xmlns:p14="http://schemas.microsoft.com/office/powerpoint/2010/main" val="2641604970"/>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2057400" y="252413"/>
            <a:ext cx="6629400" cy="762000"/>
          </a:xfrm>
        </p:spPr>
        <p:txBody>
          <a:bodyPr/>
          <a:lstStyle/>
          <a:p>
            <a:r>
              <a:rPr lang="nb-NO" smtClean="0"/>
              <a:t>Klikk for å redigere tittelstil</a:t>
            </a:r>
            <a:endParaRPr lang="en-US"/>
          </a:p>
        </p:txBody>
      </p:sp>
      <p:sp>
        <p:nvSpPr>
          <p:cNvPr id="3" name="Plassholder for innhold 2"/>
          <p:cNvSpPr>
            <a:spLocks noGrp="1"/>
          </p:cNvSpPr>
          <p:nvPr>
            <p:ph sz="half" idx="1"/>
          </p:nvPr>
        </p:nvSpPr>
        <p:spPr>
          <a:xfrm>
            <a:off x="533400" y="1447800"/>
            <a:ext cx="4000500" cy="4648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tekst 3"/>
          <p:cNvSpPr>
            <a:spLocks noGrp="1"/>
          </p:cNvSpPr>
          <p:nvPr>
            <p:ph type="body" sz="half" idx="2"/>
          </p:nvPr>
        </p:nvSpPr>
        <p:spPr>
          <a:xfrm>
            <a:off x="4686300" y="1447800"/>
            <a:ext cx="4000500" cy="4648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lysbildenummer 4"/>
          <p:cNvSpPr>
            <a:spLocks noGrp="1"/>
          </p:cNvSpPr>
          <p:nvPr>
            <p:ph type="sldNum" sz="quarter" idx="10"/>
          </p:nvPr>
        </p:nvSpPr>
        <p:spPr>
          <a:xfrm>
            <a:off x="6781800" y="6477000"/>
            <a:ext cx="1905000" cy="228600"/>
          </a:xfrm>
          <a:prstGeom prst="rect">
            <a:avLst/>
          </a:prstGeom>
        </p:spPr>
        <p:txBody>
          <a:bodyPr/>
          <a:lstStyle>
            <a:lvl1pPr>
              <a:defRPr>
                <a:latin typeface="Arial" pitchFamily="34" charset="0"/>
              </a:defRPr>
            </a:lvl1pPr>
          </a:lstStyle>
          <a:p>
            <a:pPr eaLnBrk="0" hangingPunct="0">
              <a:defRPr/>
            </a:pPr>
            <a:fld id="{491B7BB6-CB83-4EEA-B8DD-889C4A3E5501}" type="slidenum">
              <a:rPr lang="en-US" sz="2400">
                <a:solidFill>
                  <a:srgbClr val="074B88"/>
                </a:solidFill>
              </a:rPr>
              <a:pPr eaLnBrk="0" hangingPunct="0">
                <a:defRPr/>
              </a:pPr>
              <a:t>‹#›</a:t>
            </a:fld>
            <a:endParaRPr lang="en-US" sz="2400">
              <a:solidFill>
                <a:srgbClr val="074B88"/>
              </a:solidFill>
              <a:latin typeface="Times"/>
            </a:endParaRPr>
          </a:p>
        </p:txBody>
      </p:sp>
    </p:spTree>
    <p:extLst>
      <p:ext uri="{BB962C8B-B14F-4D97-AF65-F5344CB8AC3E}">
        <p14:creationId xmlns="" xmlns:p14="http://schemas.microsoft.com/office/powerpoint/2010/main" val="3521539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077200" y="6054725"/>
            <a:ext cx="9144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152400" y="6567488"/>
            <a:ext cx="1582738"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074B88"/>
                </a:solidFill>
                <a:cs typeface="Arial" charset="0"/>
              </a:rPr>
              <a:t>©</a:t>
            </a:r>
            <a:r>
              <a:rPr lang="en-GB" sz="800" i="1" smtClean="0">
                <a:solidFill>
                  <a:srgbClr val="074B88"/>
                </a:solidFill>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extLst>
      <p:ext uri="{BB962C8B-B14F-4D97-AF65-F5344CB8AC3E}">
        <p14:creationId xmlns="" xmlns:p14="http://schemas.microsoft.com/office/powerpoint/2010/main" val="3373127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22212951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349879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31722744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424449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extLst>
      <p:ext uri="{BB962C8B-B14F-4D97-AF65-F5344CB8AC3E}">
        <p14:creationId xmlns="" xmlns:p14="http://schemas.microsoft.com/office/powerpoint/2010/main" val="10065051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39629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79717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EE3AE7-C021-4BE9-8565-88C13619CDC7}" type="datetimeFigureOut">
              <a:rPr lang="en-US"/>
              <a:pPr>
                <a:defRPr/>
              </a:pPr>
              <a:t>10/26/2019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B49CB1F-1AC7-4730-93BA-1C05D49EA62E}"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153442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2756735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 xmlns:p14="http://schemas.microsoft.com/office/powerpoint/2010/main" val="104942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F68682-A97D-48CC-9FA9-FC8AD65202B2}" type="datetimeFigureOut">
              <a:rPr lang="en-US"/>
              <a:pPr>
                <a:defRPr/>
              </a:pPr>
              <a:t>10/26/2019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9DF20E-ECAD-4584-85DE-8DEBA521A26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AEA266-C97A-4E6C-AB9D-684B1C79E632}" type="datetimeFigureOut">
              <a:rPr lang="en-US"/>
              <a:pPr>
                <a:defRPr/>
              </a:pPr>
              <a:t>10/26/2019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B37D32-9BA3-454A-BA21-D6D44C7D168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4.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3FAEAE-0D79-48C0-9976-066C3923B10A}" type="datetimeFigureOut">
              <a:rPr lang="en-US"/>
              <a:pPr>
                <a:defRPr/>
              </a:pPr>
              <a:t>10/26/2019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EDC7BE9-DCA2-4712-80C0-E6DE2FC2C29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F2FE"/>
        </a:solidFill>
        <a:effectLst/>
      </p:bgPr>
    </p:bg>
    <p:spTree>
      <p:nvGrpSpPr>
        <p:cNvPr id="1" name=""/>
        <p:cNvGrpSpPr/>
        <p:nvPr/>
      </p:nvGrpSpPr>
      <p:grpSpPr>
        <a:xfrm>
          <a:off x="0" y="0"/>
          <a:ext cx="0" cy="0"/>
          <a:chOff x="0" y="0"/>
          <a:chExt cx="0" cy="0"/>
        </a:xfrm>
      </p:grpSpPr>
      <p:pic>
        <p:nvPicPr>
          <p:cNvPr id="90114" name="Picture 2"/>
          <p:cNvPicPr>
            <a:picLocks noChangeAspect="1" noChangeArrowheads="1"/>
          </p:cNvPicPr>
          <p:nvPr userDrawn="1"/>
        </p:nvPicPr>
        <p:blipFill>
          <a:blip r:embed="rId13" cstate="print"/>
          <a:srcRect/>
          <a:stretch>
            <a:fillRect/>
          </a:stretch>
        </p:blipFill>
        <p:spPr bwMode="auto">
          <a:xfrm>
            <a:off x="0" y="0"/>
            <a:ext cx="9144000" cy="5203825"/>
          </a:xfrm>
          <a:prstGeom prst="rect">
            <a:avLst/>
          </a:prstGeom>
          <a:noFill/>
          <a:ln w="9525">
            <a:noFill/>
            <a:miter lim="800000"/>
            <a:headEnd/>
            <a:tailEnd/>
          </a:ln>
        </p:spPr>
      </p:pic>
      <p:pic>
        <p:nvPicPr>
          <p:cNvPr id="90115" name="Picture 5"/>
          <p:cNvPicPr>
            <a:picLocks noChangeAspect="1" noChangeArrowheads="1"/>
          </p:cNvPicPr>
          <p:nvPr userDrawn="1"/>
        </p:nvPicPr>
        <p:blipFill>
          <a:blip r:embed="rId14" cstate="print"/>
          <a:srcRect/>
          <a:stretch>
            <a:fillRect/>
          </a:stretch>
        </p:blipFill>
        <p:spPr bwMode="auto">
          <a:xfrm>
            <a:off x="8077200" y="6054725"/>
            <a:ext cx="914400" cy="650875"/>
          </a:xfrm>
          <a:prstGeom prst="rect">
            <a:avLst/>
          </a:prstGeom>
          <a:noFill/>
          <a:ln w="9525">
            <a:noFill/>
            <a:miter lim="800000"/>
            <a:headEnd/>
            <a:tailEnd/>
          </a:ln>
        </p:spPr>
      </p:pic>
      <p:sp>
        <p:nvSpPr>
          <p:cNvPr id="90116" name="Rectangle 6"/>
          <p:cNvSpPr>
            <a:spLocks noChangeArrowheads="1"/>
          </p:cNvSpPr>
          <p:nvPr userDrawn="1"/>
        </p:nvSpPr>
        <p:spPr bwMode="auto">
          <a:xfrm>
            <a:off x="152400" y="6567488"/>
            <a:ext cx="1582738" cy="214312"/>
          </a:xfrm>
          <a:prstGeom prst="rect">
            <a:avLst/>
          </a:prstGeom>
          <a:noFill/>
          <a:ln w="9525">
            <a:noFill/>
            <a:miter lim="800000"/>
            <a:headEnd/>
            <a:tailEnd/>
          </a:ln>
        </p:spPr>
        <p:txBody>
          <a:bodyPr lIns="0" tIns="46038" rIns="90000" bIns="46038">
            <a:spAutoFit/>
          </a:bodyPr>
          <a:lstStyle/>
          <a:p>
            <a:pPr eaLnBrk="0" hangingPunct="0"/>
            <a:r>
              <a:rPr lang="en-GB" sz="800" i="1">
                <a:cs typeface="Arial" charset="0"/>
              </a:rPr>
              <a:t>©</a:t>
            </a:r>
            <a:r>
              <a:rPr lang="en-GB" sz="800" i="1"/>
              <a:t> IPCRG 2007</a:t>
            </a:r>
          </a:p>
        </p:txBody>
      </p:sp>
      <p:sp>
        <p:nvSpPr>
          <p:cNvPr id="90117"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0118"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500" b="1">
          <a:solidFill>
            <a:schemeClr val="tx2"/>
          </a:solidFill>
          <a:latin typeface="+mj-lt"/>
          <a:ea typeface="+mj-ea"/>
          <a:cs typeface="+mj-cs"/>
        </a:defRPr>
      </a:lvl1pPr>
      <a:lvl2pPr algn="l" rtl="0" fontAlgn="base">
        <a:spcBef>
          <a:spcPct val="0"/>
        </a:spcBef>
        <a:spcAft>
          <a:spcPct val="0"/>
        </a:spcAft>
        <a:defRPr sz="3500" b="1">
          <a:solidFill>
            <a:schemeClr val="tx2"/>
          </a:solidFill>
          <a:latin typeface="Arial" charset="0"/>
        </a:defRPr>
      </a:lvl2pPr>
      <a:lvl3pPr algn="l" rtl="0" fontAlgn="base">
        <a:spcBef>
          <a:spcPct val="0"/>
        </a:spcBef>
        <a:spcAft>
          <a:spcPct val="0"/>
        </a:spcAft>
        <a:defRPr sz="3500" b="1">
          <a:solidFill>
            <a:schemeClr val="tx2"/>
          </a:solidFill>
          <a:latin typeface="Arial" charset="0"/>
        </a:defRPr>
      </a:lvl3pPr>
      <a:lvl4pPr algn="l" rtl="0" fontAlgn="base">
        <a:spcBef>
          <a:spcPct val="0"/>
        </a:spcBef>
        <a:spcAft>
          <a:spcPct val="0"/>
        </a:spcAft>
        <a:defRPr sz="3500" b="1">
          <a:solidFill>
            <a:schemeClr val="tx2"/>
          </a:solidFill>
          <a:latin typeface="Arial" charset="0"/>
        </a:defRPr>
      </a:lvl4pPr>
      <a:lvl5pPr algn="l" rtl="0" fontAlgn="base">
        <a:spcBef>
          <a:spcPct val="0"/>
        </a:spcBef>
        <a:spcAft>
          <a:spcPct val="0"/>
        </a:spcAft>
        <a:defRPr sz="35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6075" indent="-346075" algn="l" rtl="0" fontAlgn="base">
        <a:lnSpc>
          <a:spcPct val="120000"/>
        </a:lnSpc>
        <a:spcBef>
          <a:spcPct val="20000"/>
        </a:spcBef>
        <a:spcAft>
          <a:spcPct val="0"/>
        </a:spcAft>
        <a:buClr>
          <a:schemeClr val="tx2"/>
        </a:buClr>
        <a:buSzPct val="130000"/>
        <a:buFont typeface="Times" pitchFamily="-112" charset="0"/>
        <a:buChar char="•"/>
        <a:tabLst>
          <a:tab pos="1427163" algn="l"/>
          <a:tab pos="1641475" algn="l"/>
        </a:tabLst>
        <a:defRPr sz="3000">
          <a:solidFill>
            <a:schemeClr val="tx1"/>
          </a:solidFill>
          <a:latin typeface="+mn-lt"/>
          <a:ea typeface="+mn-ea"/>
          <a:cs typeface="+mn-cs"/>
        </a:defRPr>
      </a:lvl1pPr>
      <a:lvl2pPr marL="701675" indent="-354013" algn="l" rtl="0" fontAlgn="base">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fontAlgn="base">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fontAlgn="base">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F2FE"/>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2051" name="Rectangle 3"/>
          <p:cNvSpPr>
            <a:spLocks noGrp="1" noChangeArrowheads="1"/>
          </p:cNvSpPr>
          <p:nvPr>
            <p:ph type="title"/>
          </p:nvPr>
        </p:nvSpPr>
        <p:spPr bwMode="auto">
          <a:xfrm>
            <a:off x="358775" y="539750"/>
            <a:ext cx="71850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358775" y="1798638"/>
            <a:ext cx="77724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2053" name="Picture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077200" y="134938"/>
            <a:ext cx="879475" cy="627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4" name="Rectangle 6"/>
          <p:cNvSpPr>
            <a:spLocks noChangeArrowheads="1"/>
          </p:cNvSpPr>
          <p:nvPr/>
        </p:nvSpPr>
        <p:spPr bwMode="auto">
          <a:xfrm>
            <a:off x="358775" y="6584950"/>
            <a:ext cx="1582738"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Page </a:t>
            </a:r>
            <a:fld id="{20C3A619-6EDD-44D2-813A-708065B25953}" type="slidenum">
              <a:rPr lang="en-US" sz="800" i="1" smtClean="0">
                <a:solidFill>
                  <a:srgbClr val="FFFFFF"/>
                </a:solidFill>
              </a:rPr>
              <a:pPr eaLnBrk="0" hangingPunct="0"/>
              <a:t>‹#›</a:t>
            </a:fld>
            <a:r>
              <a:rPr lang="en-GB" sz="800" i="1" smtClean="0">
                <a:solidFill>
                  <a:srgbClr val="FFFFFF"/>
                </a:solidFill>
              </a:rPr>
              <a:t> -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
        <p:nvSpPr>
          <p:cNvPr id="2055" name="Rectangle 7"/>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2056" name="Rectangle 8"/>
          <p:cNvSpPr>
            <a:spLocks noChangeArrowheads="1"/>
          </p:cNvSpPr>
          <p:nvPr/>
        </p:nvSpPr>
        <p:spPr bwMode="auto">
          <a:xfrm>
            <a:off x="358775" y="6584950"/>
            <a:ext cx="1582738"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Page </a:t>
            </a:r>
            <a:fld id="{76FD29D4-5FAA-44AE-A927-FB18A305D24B}" type="slidenum">
              <a:rPr lang="en-US" sz="800" i="1" smtClean="0">
                <a:solidFill>
                  <a:srgbClr val="FFFFFF"/>
                </a:solidFill>
              </a:rPr>
              <a:pPr eaLnBrk="0" hangingPunct="0"/>
              <a:t>‹#›</a:t>
            </a:fld>
            <a:r>
              <a:rPr lang="en-GB" sz="800" i="1" smtClean="0">
                <a:solidFill>
                  <a:srgbClr val="FFFFFF"/>
                </a:solidFill>
              </a:rPr>
              <a:t> -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
        <p:nvSpPr>
          <p:cNvPr id="2057" name="Rectangle 10"/>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2058" name="Rectangle 11"/>
          <p:cNvSpPr>
            <a:spLocks noChangeArrowheads="1"/>
          </p:cNvSpPr>
          <p:nvPr userDrawn="1"/>
        </p:nvSpPr>
        <p:spPr bwMode="auto">
          <a:xfrm>
            <a:off x="358775" y="6597650"/>
            <a:ext cx="4284663"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1200" i="1" smtClean="0">
                <a:solidFill>
                  <a:srgbClr val="FFFFFF"/>
                </a:solidFill>
              </a:rPr>
              <a:t>© IPCRG 2007</a:t>
            </a:r>
          </a:p>
          <a:p>
            <a:pPr eaLnBrk="0" hangingPunct="0"/>
            <a:endParaRPr lang="en-GB" sz="500" i="1" smtClean="0">
              <a:solidFill>
                <a:srgbClr val="FFFFFF"/>
              </a:solidFill>
            </a:endParaRPr>
          </a:p>
        </p:txBody>
      </p:sp>
    </p:spTree>
    <p:extLst>
      <p:ext uri="{BB962C8B-B14F-4D97-AF65-F5344CB8AC3E}">
        <p14:creationId xmlns="" xmlns:p14="http://schemas.microsoft.com/office/powerpoint/2010/main" val="3592545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4F2FE"/>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r="14282"/>
          <a:stretch>
            <a:fillRect/>
          </a:stretch>
        </p:blipFill>
        <p:spPr bwMode="auto">
          <a:xfrm>
            <a:off x="1676400" y="1066800"/>
            <a:ext cx="5791200" cy="482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1028" name="Rectangle 3"/>
          <p:cNvSpPr>
            <a:spLocks noGrp="1" noChangeArrowheads="1"/>
          </p:cNvSpPr>
          <p:nvPr>
            <p:ph type="title"/>
          </p:nvPr>
        </p:nvSpPr>
        <p:spPr bwMode="auto">
          <a:xfrm>
            <a:off x="358775" y="539750"/>
            <a:ext cx="71850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1030" name="Rectangle 6"/>
          <p:cNvSpPr>
            <a:spLocks noChangeArrowheads="1"/>
          </p:cNvSpPr>
          <p:nvPr userDrawn="1"/>
        </p:nvSpPr>
        <p:spPr bwMode="auto">
          <a:xfrm>
            <a:off x="358775" y="6584950"/>
            <a:ext cx="3636963"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Svein Høegh Henrichsen WONCA EUROPE BASEL 2009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Tree>
    <p:extLst>
      <p:ext uri="{BB962C8B-B14F-4D97-AF65-F5344CB8AC3E}">
        <p14:creationId xmlns="" xmlns:p14="http://schemas.microsoft.com/office/powerpoint/2010/main" val="3594087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4F2FE"/>
        </a:solidFill>
        <a:effectLst/>
      </p:bgPr>
    </p:bg>
    <p:spTree>
      <p:nvGrpSpPr>
        <p:cNvPr id="1" name=""/>
        <p:cNvGrpSpPr/>
        <p:nvPr/>
      </p:nvGrpSpPr>
      <p:grpSpPr>
        <a:xfrm>
          <a:off x="0" y="0"/>
          <a:ext cx="0" cy="0"/>
          <a:chOff x="0" y="0"/>
          <a:chExt cx="0" cy="0"/>
        </a:xfrm>
      </p:grpSpPr>
      <p:pic>
        <p:nvPicPr>
          <p:cNvPr id="3074" name="Picture 7"/>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r="14282"/>
          <a:stretch>
            <a:fillRect/>
          </a:stretch>
        </p:blipFill>
        <p:spPr bwMode="auto">
          <a:xfrm>
            <a:off x="1676400" y="1066800"/>
            <a:ext cx="5791200" cy="482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3076" name="Rectangle 3"/>
          <p:cNvSpPr>
            <a:spLocks noGrp="1" noChangeArrowheads="1"/>
          </p:cNvSpPr>
          <p:nvPr>
            <p:ph type="title"/>
          </p:nvPr>
        </p:nvSpPr>
        <p:spPr bwMode="auto">
          <a:xfrm>
            <a:off x="358775" y="539750"/>
            <a:ext cx="71850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Rectangle 4"/>
          <p:cNvSpPr>
            <a:spLocks noGrp="1" noChangeArrowheads="1"/>
          </p:cNvSpPr>
          <p:nvPr>
            <p:ph type="body" idx="1"/>
          </p:nvPr>
        </p:nvSpPr>
        <p:spPr bwMode="auto">
          <a:xfrm>
            <a:off x="358775" y="1798638"/>
            <a:ext cx="77724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3078" name="Rectangle 6"/>
          <p:cNvSpPr>
            <a:spLocks noChangeArrowheads="1"/>
          </p:cNvSpPr>
          <p:nvPr userDrawn="1"/>
        </p:nvSpPr>
        <p:spPr bwMode="auto">
          <a:xfrm>
            <a:off x="358775" y="6584950"/>
            <a:ext cx="3636963"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Svein Høegh Henrichsen AIMEF BARI 2008  -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Tree>
    <p:extLst>
      <p:ext uri="{BB962C8B-B14F-4D97-AF65-F5344CB8AC3E}">
        <p14:creationId xmlns="" xmlns:p14="http://schemas.microsoft.com/office/powerpoint/2010/main" val="42542266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iming>
    <p:tnLst>
      <p:par>
        <p:cTn id="1" dur="indefinite" restart="never" nodeType="tmRoot"/>
      </p:par>
    </p:tnLst>
  </p:timing>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4F2FE"/>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r="14282"/>
          <a:stretch>
            <a:fillRect/>
          </a:stretch>
        </p:blipFill>
        <p:spPr bwMode="auto">
          <a:xfrm>
            <a:off x="1676400" y="1066800"/>
            <a:ext cx="5791200" cy="482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p:spPr>
        <p:txBody>
          <a:bodyPr wrap="none" anchor="ctr"/>
          <a:lstStyle/>
          <a:p>
            <a:pPr algn="ctr" eaLnBrk="0" hangingPunct="0"/>
            <a:endParaRPr lang="en-GB" smtClean="0">
              <a:solidFill>
                <a:srgbClr val="0068A7"/>
              </a:solidFill>
            </a:endParaRPr>
          </a:p>
        </p:txBody>
      </p:sp>
      <p:sp>
        <p:nvSpPr>
          <p:cNvPr id="1028" name="Rectangle 3"/>
          <p:cNvSpPr>
            <a:spLocks noGrp="1" noChangeArrowheads="1"/>
          </p:cNvSpPr>
          <p:nvPr>
            <p:ph type="title"/>
          </p:nvPr>
        </p:nvSpPr>
        <p:spPr bwMode="auto">
          <a:xfrm>
            <a:off x="358775" y="539750"/>
            <a:ext cx="71850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1030" name="Rectangle 6"/>
          <p:cNvSpPr>
            <a:spLocks noChangeArrowheads="1"/>
          </p:cNvSpPr>
          <p:nvPr userDrawn="1"/>
        </p:nvSpPr>
        <p:spPr bwMode="auto">
          <a:xfrm>
            <a:off x="358775" y="6584950"/>
            <a:ext cx="3636963"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6038" rIns="90000" bIns="46038">
            <a:spAutoFit/>
          </a:bodyPr>
          <a:lstStyle/>
          <a:p>
            <a:pPr eaLnBrk="0" hangingPunct="0"/>
            <a:r>
              <a:rPr lang="en-GB" sz="800" i="1" smtClean="0">
                <a:solidFill>
                  <a:srgbClr val="FFFFFF"/>
                </a:solidFill>
              </a:rPr>
              <a:t>Svein Høegh Henrichsen WONCA EUROPE BASEL 2009  </a:t>
            </a:r>
            <a:r>
              <a:rPr lang="en-GB" sz="800" i="1" smtClean="0">
                <a:solidFill>
                  <a:srgbClr val="FFFFFF"/>
                </a:solidFill>
                <a:cs typeface="Arial" charset="0"/>
              </a:rPr>
              <a:t>©</a:t>
            </a:r>
            <a:r>
              <a:rPr lang="en-GB" sz="800" i="1" smtClean="0">
                <a:solidFill>
                  <a:srgbClr val="FFFFFF"/>
                </a:solidFill>
              </a:rPr>
              <a:t> IPCRG 2007</a:t>
            </a:r>
            <a:endParaRPr lang="en-GB" sz="800" i="1" smtClean="0">
              <a:solidFill>
                <a:srgbClr val="074B88"/>
              </a:solidFill>
            </a:endParaRPr>
          </a:p>
        </p:txBody>
      </p:sp>
    </p:spTree>
    <p:extLst>
      <p:ext uri="{BB962C8B-B14F-4D97-AF65-F5344CB8AC3E}">
        <p14:creationId xmlns="" xmlns:p14="http://schemas.microsoft.com/office/powerpoint/2010/main" val="4317553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a:buChar char="•"/>
        <a:tabLst>
          <a:tab pos="1427163" algn="l"/>
          <a:tab pos="1641475" algn="l"/>
        </a:tabLst>
        <a:defRPr sz="3000">
          <a:solidFill>
            <a:schemeClr val="tx1"/>
          </a:solidFill>
          <a:latin typeface="+mn-lt"/>
          <a:ea typeface="+mn-ea"/>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idx="4294967295"/>
          </p:nvPr>
        </p:nvSpPr>
        <p:spPr>
          <a:xfrm>
            <a:off x="323850" y="-603250"/>
            <a:ext cx="8820150" cy="5184775"/>
          </a:xfrm>
        </p:spPr>
        <p:txBody>
          <a:bodyPr/>
          <a:lstStyle/>
          <a:p>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a:r>
            <a:br>
              <a:rPr lang="en-GB" sz="3200" dirty="0">
                <a:solidFill>
                  <a:schemeClr val="bg1"/>
                </a:solidFill>
              </a:rPr>
            </a:br>
            <a:r>
              <a:rPr lang="en-GB" sz="2800" dirty="0">
                <a:solidFill>
                  <a:schemeClr val="tx1"/>
                </a:solidFill>
              </a:rPr>
              <a:t>IPCRG presentations on respiratory diseases</a:t>
            </a:r>
            <a:r>
              <a:rPr lang="en-GB" sz="2800" dirty="0"/>
              <a:t/>
            </a:r>
            <a:br>
              <a:rPr lang="en-GB" sz="2800" dirty="0"/>
            </a:br>
            <a:r>
              <a:rPr lang="en-GB" sz="2800" dirty="0">
                <a:solidFill>
                  <a:schemeClr val="tx1"/>
                </a:solidFill>
              </a:rPr>
              <a:t/>
            </a:r>
            <a:br>
              <a:rPr lang="en-GB" sz="2800" dirty="0">
                <a:solidFill>
                  <a:schemeClr val="tx1"/>
                </a:solidFill>
              </a:rPr>
            </a:br>
            <a:r>
              <a:rPr lang="en-US" sz="3200" dirty="0"/>
              <a:t>Allergic disease:</a:t>
            </a:r>
            <a:br>
              <a:rPr lang="en-US" sz="3200" dirty="0"/>
            </a:br>
            <a:r>
              <a:rPr lang="en-US" sz="3200" dirty="0"/>
              <a:t>A practical approach in primary care </a:t>
            </a:r>
          </a:p>
        </p:txBody>
      </p:sp>
      <p:grpSp>
        <p:nvGrpSpPr>
          <p:cNvPr id="91139" name="10 Grupo"/>
          <p:cNvGrpSpPr>
            <a:grpSpLocks/>
          </p:cNvGrpSpPr>
          <p:nvPr/>
        </p:nvGrpSpPr>
        <p:grpSpPr bwMode="auto">
          <a:xfrm>
            <a:off x="0" y="5373688"/>
            <a:ext cx="9144000" cy="1790700"/>
            <a:chOff x="0" y="5013176"/>
            <a:chExt cx="9144000" cy="1791550"/>
          </a:xfrm>
        </p:grpSpPr>
        <p:pic>
          <p:nvPicPr>
            <p:cNvPr id="91140" name="2 Imagen" descr="wonca 2012.png"/>
            <p:cNvPicPr>
              <a:picLocks noChangeAspect="1"/>
            </p:cNvPicPr>
            <p:nvPr/>
          </p:nvPicPr>
          <p:blipFill>
            <a:blip r:embed="rId3" cstate="print"/>
            <a:srcRect/>
            <a:stretch>
              <a:fillRect/>
            </a:stretch>
          </p:blipFill>
          <p:spPr bwMode="auto">
            <a:xfrm>
              <a:off x="0" y="5013176"/>
              <a:ext cx="8028384" cy="1791550"/>
            </a:xfrm>
            <a:prstGeom prst="rect">
              <a:avLst/>
            </a:prstGeom>
            <a:noFill/>
            <a:ln w="9525">
              <a:noFill/>
              <a:miter lim="800000"/>
              <a:headEnd/>
              <a:tailEnd/>
            </a:ln>
          </p:spPr>
        </p:pic>
        <p:pic>
          <p:nvPicPr>
            <p:cNvPr id="91141" name="Picture 5"/>
            <p:cNvPicPr>
              <a:picLocks noChangeAspect="1" noChangeArrowheads="1"/>
            </p:cNvPicPr>
            <p:nvPr/>
          </p:nvPicPr>
          <p:blipFill>
            <a:blip r:embed="rId4" cstate="print"/>
            <a:srcRect/>
            <a:stretch>
              <a:fillRect/>
            </a:stretch>
          </p:blipFill>
          <p:spPr bwMode="auto">
            <a:xfrm>
              <a:off x="8028384" y="5515219"/>
              <a:ext cx="1115616" cy="794101"/>
            </a:xfrm>
            <a:prstGeom prst="rect">
              <a:avLst/>
            </a:prstGeom>
            <a:noFill/>
            <a:ln w="9525">
              <a:noFill/>
              <a:miter lim="800000"/>
              <a:headEnd/>
              <a:tailEnd/>
            </a:ln>
          </p:spPr>
        </p:pic>
        <p:sp>
          <p:nvSpPr>
            <p:cNvPr id="5" name="4 Rectángulo"/>
            <p:cNvSpPr/>
            <p:nvPr/>
          </p:nvSpPr>
          <p:spPr bwMode="auto">
            <a:xfrm>
              <a:off x="7885113" y="5084647"/>
              <a:ext cx="1187450" cy="144532"/>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GB" sz="2400" dirty="0">
                <a:latin typeface="Times"/>
                <a:ea typeface="ＭＳ Ｐゴシック" pitchFamily="-65" charset="-128"/>
              </a:endParaRPr>
            </a:p>
          </p:txBody>
        </p:sp>
        <p:sp>
          <p:nvSpPr>
            <p:cNvPr id="6" name="5 Rectángulo"/>
            <p:cNvSpPr/>
            <p:nvPr/>
          </p:nvSpPr>
          <p:spPr bwMode="auto">
            <a:xfrm>
              <a:off x="7885113" y="6596664"/>
              <a:ext cx="1187450" cy="144532"/>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GB" sz="2400" dirty="0">
                <a:latin typeface="Times"/>
                <a:ea typeface="ＭＳ Ｐゴシック" pitchFamily="-65" charset="-128"/>
              </a:endParaRPr>
            </a:p>
          </p:txBody>
        </p:sp>
        <p:cxnSp>
          <p:nvCxnSpPr>
            <p:cNvPr id="91144" name="7 Conector recto"/>
            <p:cNvCxnSpPr>
              <a:cxnSpLocks noChangeShapeType="1"/>
            </p:cNvCxnSpPr>
            <p:nvPr/>
          </p:nvCxnSpPr>
          <p:spPr bwMode="auto">
            <a:xfrm>
              <a:off x="7956376" y="5085184"/>
              <a:ext cx="1115616" cy="0"/>
            </a:xfrm>
            <a:prstGeom prst="line">
              <a:avLst/>
            </a:prstGeom>
            <a:noFill/>
            <a:ln w="57150" algn="ctr">
              <a:solidFill>
                <a:srgbClr val="000000"/>
              </a:solidFill>
              <a:round/>
              <a:headEnd/>
              <a:tailEnd/>
            </a:ln>
          </p:spPr>
        </p:cxnSp>
        <p:cxnSp>
          <p:nvCxnSpPr>
            <p:cNvPr id="91145" name="8 Conector recto"/>
            <p:cNvCxnSpPr>
              <a:cxnSpLocks noChangeShapeType="1"/>
            </p:cNvCxnSpPr>
            <p:nvPr/>
          </p:nvCxnSpPr>
          <p:spPr bwMode="auto">
            <a:xfrm>
              <a:off x="7956376" y="6597352"/>
              <a:ext cx="1115616" cy="0"/>
            </a:xfrm>
            <a:prstGeom prst="line">
              <a:avLst/>
            </a:prstGeom>
            <a:noFill/>
            <a:ln w="76200" algn="ctr">
              <a:solidFill>
                <a:srgbClr val="000000"/>
              </a:solidFill>
              <a:round/>
              <a:headEnd/>
              <a:tailEnd/>
            </a:ln>
          </p:spPr>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endParaRPr lang="en-GB" smtClean="0"/>
          </a:p>
        </p:txBody>
      </p:sp>
      <p:sp>
        <p:nvSpPr>
          <p:cNvPr id="22530" name="Content Placeholder 2"/>
          <p:cNvSpPr>
            <a:spLocks noGrp="1"/>
          </p:cNvSpPr>
          <p:nvPr>
            <p:ph idx="1"/>
          </p:nvPr>
        </p:nvSpPr>
        <p:spPr/>
        <p:txBody>
          <a:bodyPr/>
          <a:lstStyle/>
          <a:p>
            <a:pPr eaLnBrk="1" hangingPunct="1"/>
            <a:endParaRPr lang="en-GB" smtClean="0"/>
          </a:p>
        </p:txBody>
      </p:sp>
      <p:pic>
        <p:nvPicPr>
          <p:cNvPr id="22531" name="Picture 2" descr="C:\Users\Katie\Documents\Consolidated_allergy_definitive_V3_MR__09-02-12.ppt[1]\Slide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endParaRPr lang="en-GB" smtClean="0"/>
          </a:p>
        </p:txBody>
      </p:sp>
      <p:sp>
        <p:nvSpPr>
          <p:cNvPr id="24578" name="Content Placeholder 2"/>
          <p:cNvSpPr>
            <a:spLocks noGrp="1"/>
          </p:cNvSpPr>
          <p:nvPr>
            <p:ph idx="1"/>
          </p:nvPr>
        </p:nvSpPr>
        <p:spPr/>
        <p:txBody>
          <a:bodyPr/>
          <a:lstStyle/>
          <a:p>
            <a:pPr eaLnBrk="1" hangingPunct="1"/>
            <a:endParaRPr lang="en-GB" smtClean="0"/>
          </a:p>
        </p:txBody>
      </p:sp>
      <p:pic>
        <p:nvPicPr>
          <p:cNvPr id="24579" name="Picture 2" descr="C:\Users\Katie\Documents\Consolidated_allergy_definitive_V3_MR__09-02-12.ppt[1]\Slide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GB" smtClean="0"/>
          </a:p>
        </p:txBody>
      </p:sp>
      <p:sp>
        <p:nvSpPr>
          <p:cNvPr id="25602" name="Content Placeholder 2"/>
          <p:cNvSpPr>
            <a:spLocks noGrp="1"/>
          </p:cNvSpPr>
          <p:nvPr>
            <p:ph idx="1"/>
          </p:nvPr>
        </p:nvSpPr>
        <p:spPr/>
        <p:txBody>
          <a:bodyPr/>
          <a:lstStyle/>
          <a:p>
            <a:pPr eaLnBrk="1" hangingPunct="1"/>
            <a:endParaRPr lang="en-GB" smtClean="0"/>
          </a:p>
        </p:txBody>
      </p:sp>
      <p:pic>
        <p:nvPicPr>
          <p:cNvPr id="25603" name="Picture 2" descr="C:\Users\Katie\Documents\Consolidated_allergy_definitive_V3_MR__09-02-12.ppt[1]\Slide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GB" smtClean="0"/>
          </a:p>
        </p:txBody>
      </p:sp>
      <p:sp>
        <p:nvSpPr>
          <p:cNvPr id="27650" name="Content Placeholder 2"/>
          <p:cNvSpPr>
            <a:spLocks noGrp="1"/>
          </p:cNvSpPr>
          <p:nvPr>
            <p:ph idx="1"/>
          </p:nvPr>
        </p:nvSpPr>
        <p:spPr/>
        <p:txBody>
          <a:bodyPr/>
          <a:lstStyle/>
          <a:p>
            <a:pPr eaLnBrk="1" hangingPunct="1"/>
            <a:endParaRPr lang="en-GB" smtClean="0"/>
          </a:p>
        </p:txBody>
      </p:sp>
      <p:pic>
        <p:nvPicPr>
          <p:cNvPr id="27651" name="Picture 2" descr="C:\Users\Katie\Documents\Consolidated_allergy_definitive_V3_MR__09-02-12.ppt[1]\Slide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GB" smtClean="0"/>
          </a:p>
        </p:txBody>
      </p:sp>
      <p:sp>
        <p:nvSpPr>
          <p:cNvPr id="28674" name="Content Placeholder 2"/>
          <p:cNvSpPr>
            <a:spLocks noGrp="1"/>
          </p:cNvSpPr>
          <p:nvPr>
            <p:ph idx="1"/>
          </p:nvPr>
        </p:nvSpPr>
        <p:spPr/>
        <p:txBody>
          <a:bodyPr/>
          <a:lstStyle/>
          <a:p>
            <a:pPr eaLnBrk="1" hangingPunct="1"/>
            <a:endParaRPr lang="en-GB" smtClean="0"/>
          </a:p>
        </p:txBody>
      </p:sp>
      <p:pic>
        <p:nvPicPr>
          <p:cNvPr id="28675" name="Picture 2" descr="C:\Users\Katie\Documents\Consolidated_allergy_definitive_V3_MR__09-02-12.ppt[1]\Slide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endParaRPr lang="en-GB" smtClean="0"/>
          </a:p>
        </p:txBody>
      </p:sp>
      <p:sp>
        <p:nvSpPr>
          <p:cNvPr id="30722" name="Content Placeholder 2"/>
          <p:cNvSpPr>
            <a:spLocks noGrp="1"/>
          </p:cNvSpPr>
          <p:nvPr>
            <p:ph idx="1"/>
          </p:nvPr>
        </p:nvSpPr>
        <p:spPr/>
        <p:txBody>
          <a:bodyPr/>
          <a:lstStyle/>
          <a:p>
            <a:pPr eaLnBrk="1" hangingPunct="1"/>
            <a:endParaRPr lang="en-GB" smtClean="0"/>
          </a:p>
        </p:txBody>
      </p:sp>
      <p:pic>
        <p:nvPicPr>
          <p:cNvPr id="30723" name="Picture 2" descr="C:\Users\Katie\Documents\Consolidated_allergy_definitive_V3_MR__09-02-12.ppt[1]\Slide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endParaRPr lang="en-GB" smtClean="0"/>
          </a:p>
        </p:txBody>
      </p:sp>
      <p:sp>
        <p:nvSpPr>
          <p:cNvPr id="33794" name="Content Placeholder 2"/>
          <p:cNvSpPr>
            <a:spLocks noGrp="1"/>
          </p:cNvSpPr>
          <p:nvPr>
            <p:ph idx="1"/>
          </p:nvPr>
        </p:nvSpPr>
        <p:spPr/>
        <p:txBody>
          <a:bodyPr/>
          <a:lstStyle/>
          <a:p>
            <a:pPr eaLnBrk="1" hangingPunct="1"/>
            <a:endParaRPr lang="en-GB" smtClean="0"/>
          </a:p>
        </p:txBody>
      </p:sp>
      <p:pic>
        <p:nvPicPr>
          <p:cNvPr id="33795" name="Picture 2" descr="C:\Users\Katie\Documents\Consolidated_allergy_definitive_V3_MR__09-02-12.ppt[1]\Slide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GB" smtClean="0"/>
          </a:p>
        </p:txBody>
      </p:sp>
      <p:sp>
        <p:nvSpPr>
          <p:cNvPr id="34818" name="Content Placeholder 2"/>
          <p:cNvSpPr>
            <a:spLocks noGrp="1"/>
          </p:cNvSpPr>
          <p:nvPr>
            <p:ph idx="1"/>
          </p:nvPr>
        </p:nvSpPr>
        <p:spPr/>
        <p:txBody>
          <a:bodyPr/>
          <a:lstStyle/>
          <a:p>
            <a:pPr eaLnBrk="1" hangingPunct="1"/>
            <a:endParaRPr lang="en-GB" smtClean="0"/>
          </a:p>
        </p:txBody>
      </p:sp>
      <p:pic>
        <p:nvPicPr>
          <p:cNvPr id="34819" name="Picture 2" descr="C:\Users\Katie\Documents\Consolidated_allergy_definitive_V3_MR__09-02-12.ppt[1]\Slide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5"/>
          <p:cNvSpPr>
            <a:spLocks noGrp="1" noChangeArrowheads="1"/>
          </p:cNvSpPr>
          <p:nvPr>
            <p:ph type="title"/>
          </p:nvPr>
        </p:nvSpPr>
        <p:spPr/>
        <p:txBody>
          <a:bodyPr/>
          <a:lstStyle/>
          <a:p>
            <a:pPr eaLnBrk="1" hangingPunct="1"/>
            <a:r>
              <a:rPr lang="en-US" smtClean="0"/>
              <a:t>Cumulative Threshold Disease</a:t>
            </a:r>
          </a:p>
        </p:txBody>
      </p:sp>
      <p:sp>
        <p:nvSpPr>
          <p:cNvPr id="2" name="Plassholder for innhold 1"/>
          <p:cNvSpPr>
            <a:spLocks noGrp="1"/>
          </p:cNvSpPr>
          <p:nvPr>
            <p:ph idx="1"/>
          </p:nvPr>
        </p:nvSpPr>
        <p:spPr>
          <a:xfrm>
            <a:off x="1126284" y="1434540"/>
            <a:ext cx="7772400" cy="3505200"/>
          </a:xfrm>
        </p:spPr>
        <p:txBody>
          <a:bodyPr/>
          <a:lstStyle/>
          <a:p>
            <a:pPr marL="0" indent="0">
              <a:buFont typeface="Times" charset="0"/>
              <a:buNone/>
              <a:defRPr/>
            </a:pPr>
            <a:endParaRPr lang="nb-NO" dirty="0" smtClean="0"/>
          </a:p>
          <a:p>
            <a:pPr>
              <a:buFont typeface="Times" charset="0"/>
              <a:buChar char="•"/>
              <a:defRPr/>
            </a:pPr>
            <a:endParaRPr lang="nb-NO" dirty="0"/>
          </a:p>
        </p:txBody>
      </p:sp>
      <p:sp>
        <p:nvSpPr>
          <p:cNvPr id="123935" name="Text Box 31"/>
          <p:cNvSpPr txBox="1">
            <a:spLocks noChangeArrowheads="1"/>
          </p:cNvSpPr>
          <p:nvPr/>
        </p:nvSpPr>
        <p:spPr bwMode="auto">
          <a:xfrm>
            <a:off x="3671888" y="6021388"/>
            <a:ext cx="54721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Font typeface="Arial" charset="0"/>
              <a:buNone/>
            </a:pPr>
            <a:r>
              <a:rPr lang="en-US" sz="900">
                <a:solidFill>
                  <a:srgbClr val="777777"/>
                </a:solidFill>
              </a:rPr>
              <a:t>1. Pharmacia &amp; Upjohn Diagnostics. </a:t>
            </a:r>
            <a:r>
              <a:rPr lang="en-US" sz="900" i="1">
                <a:solidFill>
                  <a:srgbClr val="777777"/>
                </a:solidFill>
              </a:rPr>
              <a:t>The Value of Allergen Identification. </a:t>
            </a:r>
            <a:r>
              <a:rPr lang="en-US" sz="900">
                <a:solidFill>
                  <a:srgbClr val="777777"/>
                </a:solidFill>
              </a:rPr>
              <a:t>1998. Publication 98006.01.</a:t>
            </a:r>
          </a:p>
          <a:p>
            <a:pPr>
              <a:buFont typeface="Arial" charset="0"/>
              <a:buNone/>
            </a:pPr>
            <a:r>
              <a:rPr lang="en-US" sz="900">
                <a:solidFill>
                  <a:srgbClr val="777777"/>
                </a:solidFill>
              </a:rPr>
              <a:t>2. Ciprandi G, et al. </a:t>
            </a:r>
            <a:r>
              <a:rPr lang="en-US" sz="900" i="1">
                <a:solidFill>
                  <a:srgbClr val="777777"/>
                </a:solidFill>
              </a:rPr>
              <a:t>J Allergy Clin Immunol</a:t>
            </a:r>
            <a:r>
              <a:rPr lang="en-US" sz="900">
                <a:solidFill>
                  <a:srgbClr val="777777"/>
                </a:solidFill>
              </a:rPr>
              <a:t>. 1995;96:971-979.</a:t>
            </a:r>
          </a:p>
          <a:p>
            <a:pPr>
              <a:buFont typeface="Arial" charset="0"/>
              <a:buNone/>
            </a:pPr>
            <a:r>
              <a:rPr lang="en-US" sz="900">
                <a:solidFill>
                  <a:srgbClr val="777777"/>
                </a:solidFill>
              </a:rPr>
              <a:t>3. Boner AL, et al. Clin Exp Allergy. 1993;23:1021-1026.</a:t>
            </a:r>
          </a:p>
          <a:p>
            <a:pPr>
              <a:buFont typeface="Arial" charset="0"/>
              <a:buChar char="•"/>
            </a:pPr>
            <a:endParaRPr lang="en-US" sz="900">
              <a:solidFill>
                <a:srgbClr val="777777"/>
              </a:solidFill>
            </a:endParaRPr>
          </a:p>
        </p:txBody>
      </p:sp>
      <p:grpSp>
        <p:nvGrpSpPr>
          <p:cNvPr id="3" name="Group 55"/>
          <p:cNvGrpSpPr>
            <a:grpSpLocks/>
          </p:cNvGrpSpPr>
          <p:nvPr/>
        </p:nvGrpSpPr>
        <p:grpSpPr bwMode="auto">
          <a:xfrm>
            <a:off x="2668588" y="2303463"/>
            <a:ext cx="498475" cy="1682750"/>
            <a:chOff x="1681" y="1451"/>
            <a:chExt cx="314" cy="1060"/>
          </a:xfrm>
        </p:grpSpPr>
        <p:sp>
          <p:nvSpPr>
            <p:cNvPr id="38946" name="AutoShape 6"/>
            <p:cNvSpPr>
              <a:spLocks noChangeArrowheads="1"/>
            </p:cNvSpPr>
            <p:nvPr/>
          </p:nvSpPr>
          <p:spPr bwMode="auto">
            <a:xfrm>
              <a:off x="1681" y="1939"/>
              <a:ext cx="314" cy="572"/>
            </a:xfrm>
            <a:prstGeom prst="cube">
              <a:avLst>
                <a:gd name="adj" fmla="val 24954"/>
              </a:avLst>
            </a:prstGeom>
            <a:solidFill>
              <a:srgbClr val="FFFF99"/>
            </a:solidFill>
            <a:ln w="12700">
              <a:solidFill>
                <a:srgbClr val="FFC000"/>
              </a:solidFill>
              <a:miter lim="800000"/>
              <a:headEnd/>
              <a:tailEnd/>
            </a:ln>
          </p:spPr>
          <p:txBody>
            <a:bodyPr wrap="none" lIns="1053426" tIns="517481" rIns="1053426" bIns="517481">
              <a:spAutoFit/>
            </a:bodyPr>
            <a:lstStyle/>
            <a:p>
              <a:endParaRPr lang="nb-NO"/>
            </a:p>
          </p:txBody>
        </p:sp>
        <p:sp>
          <p:nvSpPr>
            <p:cNvPr id="38947" name="AutoShape 7"/>
            <p:cNvSpPr>
              <a:spLocks noChangeArrowheads="1"/>
            </p:cNvSpPr>
            <p:nvPr/>
          </p:nvSpPr>
          <p:spPr bwMode="auto">
            <a:xfrm>
              <a:off x="1681" y="1451"/>
              <a:ext cx="314" cy="573"/>
            </a:xfrm>
            <a:prstGeom prst="cube">
              <a:avLst>
                <a:gd name="adj" fmla="val 24954"/>
              </a:avLst>
            </a:prstGeom>
            <a:solidFill>
              <a:srgbClr val="99FFCC"/>
            </a:solidFill>
            <a:ln w="12700">
              <a:solidFill>
                <a:schemeClr val="tx2"/>
              </a:solidFill>
              <a:miter lim="800000"/>
              <a:headEnd/>
              <a:tailEnd/>
            </a:ln>
          </p:spPr>
          <p:txBody>
            <a:bodyPr wrap="none" lIns="1053426" tIns="517481" rIns="1053426" bIns="517481">
              <a:spAutoFit/>
            </a:bodyPr>
            <a:lstStyle/>
            <a:p>
              <a:endParaRPr lang="nb-NO"/>
            </a:p>
          </p:txBody>
        </p:sp>
      </p:grpSp>
      <p:grpSp>
        <p:nvGrpSpPr>
          <p:cNvPr id="4" name="Group 57"/>
          <p:cNvGrpSpPr>
            <a:grpSpLocks/>
          </p:cNvGrpSpPr>
          <p:nvPr/>
        </p:nvGrpSpPr>
        <p:grpSpPr bwMode="auto">
          <a:xfrm>
            <a:off x="5794375" y="2409825"/>
            <a:ext cx="500063" cy="1576388"/>
            <a:chOff x="3650" y="1518"/>
            <a:chExt cx="315" cy="993"/>
          </a:xfrm>
        </p:grpSpPr>
        <p:sp>
          <p:nvSpPr>
            <p:cNvPr id="38943" name="AutoShape 17"/>
            <p:cNvSpPr>
              <a:spLocks noChangeArrowheads="1"/>
            </p:cNvSpPr>
            <p:nvPr/>
          </p:nvSpPr>
          <p:spPr bwMode="auto">
            <a:xfrm>
              <a:off x="3650" y="2213"/>
              <a:ext cx="315" cy="298"/>
            </a:xfrm>
            <a:prstGeom prst="cube">
              <a:avLst>
                <a:gd name="adj" fmla="val 24954"/>
              </a:avLst>
            </a:prstGeom>
            <a:solidFill>
              <a:srgbClr val="FFFF99"/>
            </a:solidFill>
            <a:ln w="12700">
              <a:solidFill>
                <a:schemeClr val="tx1"/>
              </a:solidFill>
              <a:miter lim="800000"/>
              <a:headEnd/>
              <a:tailEnd/>
            </a:ln>
          </p:spPr>
          <p:txBody>
            <a:bodyPr wrap="none" lIns="1053426" tIns="517481" rIns="1053426" bIns="517481">
              <a:spAutoFit/>
            </a:bodyPr>
            <a:lstStyle/>
            <a:p>
              <a:endParaRPr lang="nb-NO"/>
            </a:p>
          </p:txBody>
        </p:sp>
        <p:sp>
          <p:nvSpPr>
            <p:cNvPr id="38944" name="AutoShape 18"/>
            <p:cNvSpPr>
              <a:spLocks noChangeArrowheads="1"/>
            </p:cNvSpPr>
            <p:nvPr/>
          </p:nvSpPr>
          <p:spPr bwMode="auto">
            <a:xfrm>
              <a:off x="3650" y="1998"/>
              <a:ext cx="315" cy="300"/>
            </a:xfrm>
            <a:prstGeom prst="cube">
              <a:avLst>
                <a:gd name="adj" fmla="val 24954"/>
              </a:avLst>
            </a:prstGeom>
            <a:solidFill>
              <a:srgbClr val="99FFCC"/>
            </a:solidFill>
            <a:ln w="12700">
              <a:solidFill>
                <a:schemeClr val="tx1"/>
              </a:solidFill>
              <a:miter lim="800000"/>
              <a:headEnd/>
              <a:tailEnd/>
            </a:ln>
          </p:spPr>
          <p:txBody>
            <a:bodyPr wrap="none" lIns="1053426" tIns="517481" rIns="1053426" bIns="517481">
              <a:spAutoFit/>
            </a:bodyPr>
            <a:lstStyle/>
            <a:p>
              <a:endParaRPr lang="nb-NO"/>
            </a:p>
          </p:txBody>
        </p:sp>
        <p:sp>
          <p:nvSpPr>
            <p:cNvPr id="38945" name="AutoShape 19"/>
            <p:cNvSpPr>
              <a:spLocks noChangeArrowheads="1"/>
            </p:cNvSpPr>
            <p:nvPr/>
          </p:nvSpPr>
          <p:spPr bwMode="auto">
            <a:xfrm>
              <a:off x="3650" y="1518"/>
              <a:ext cx="315" cy="574"/>
            </a:xfrm>
            <a:prstGeom prst="cube">
              <a:avLst>
                <a:gd name="adj" fmla="val 24954"/>
              </a:avLst>
            </a:prstGeom>
            <a:solidFill>
              <a:srgbClr val="0099CC"/>
            </a:solidFill>
            <a:ln w="12700">
              <a:solidFill>
                <a:schemeClr val="tx1"/>
              </a:solidFill>
              <a:miter lim="800000"/>
              <a:headEnd/>
              <a:tailEnd/>
            </a:ln>
          </p:spPr>
          <p:txBody>
            <a:bodyPr wrap="none" lIns="1053426" tIns="517481" rIns="1053426" bIns="517481">
              <a:spAutoFit/>
            </a:bodyPr>
            <a:lstStyle/>
            <a:p>
              <a:endParaRPr lang="nb-NO"/>
            </a:p>
          </p:txBody>
        </p:sp>
      </p:grpSp>
      <p:sp>
        <p:nvSpPr>
          <p:cNvPr id="123909" name="AutoShape 5"/>
          <p:cNvSpPr>
            <a:spLocks noChangeArrowheads="1"/>
          </p:cNvSpPr>
          <p:nvPr/>
        </p:nvSpPr>
        <p:spPr bwMode="auto">
          <a:xfrm>
            <a:off x="2668588" y="2078038"/>
            <a:ext cx="2624137" cy="46037"/>
          </a:xfrm>
          <a:prstGeom prst="cube">
            <a:avLst>
              <a:gd name="adj" fmla="val 24954"/>
            </a:avLst>
          </a:prstGeom>
          <a:gradFill rotWithShape="0">
            <a:gsLst>
              <a:gs pos="0">
                <a:srgbClr val="7F664C"/>
              </a:gs>
              <a:gs pos="50000">
                <a:srgbClr val="FFCC99"/>
              </a:gs>
              <a:gs pos="100000">
                <a:srgbClr val="7F664C"/>
              </a:gs>
            </a:gsLst>
            <a:lin ang="5400000" scaled="1"/>
          </a:gradFill>
          <a:ln w="12700">
            <a:solidFill>
              <a:schemeClr val="tx2"/>
            </a:solidFill>
            <a:miter lim="800000"/>
            <a:headEnd/>
            <a:tailEnd/>
          </a:ln>
        </p:spPr>
        <p:txBody>
          <a:bodyPr lIns="1053426" tIns="517481" rIns="1053426" bIns="517481">
            <a:spAutoFit/>
          </a:bodyPr>
          <a:lstStyle/>
          <a:p>
            <a:endParaRPr lang="nb-NO"/>
          </a:p>
        </p:txBody>
      </p:sp>
      <p:grpSp>
        <p:nvGrpSpPr>
          <p:cNvPr id="5" name="Group 58"/>
          <p:cNvGrpSpPr>
            <a:grpSpLocks/>
          </p:cNvGrpSpPr>
          <p:nvPr/>
        </p:nvGrpSpPr>
        <p:grpSpPr bwMode="auto">
          <a:xfrm>
            <a:off x="4214813" y="1528763"/>
            <a:ext cx="500062" cy="2466975"/>
            <a:chOff x="2655" y="963"/>
            <a:chExt cx="315" cy="1554"/>
          </a:xfrm>
        </p:grpSpPr>
        <p:sp>
          <p:nvSpPr>
            <p:cNvPr id="38940" name="AutoShape 11"/>
            <p:cNvSpPr>
              <a:spLocks noChangeArrowheads="1"/>
            </p:cNvSpPr>
            <p:nvPr/>
          </p:nvSpPr>
          <p:spPr bwMode="auto">
            <a:xfrm>
              <a:off x="2655" y="1944"/>
              <a:ext cx="315" cy="573"/>
            </a:xfrm>
            <a:prstGeom prst="cube">
              <a:avLst>
                <a:gd name="adj" fmla="val 24954"/>
              </a:avLst>
            </a:prstGeom>
            <a:solidFill>
              <a:srgbClr val="FFFF99"/>
            </a:solidFill>
            <a:ln w="12700">
              <a:solidFill>
                <a:schemeClr val="tx1"/>
              </a:solidFill>
              <a:miter lim="800000"/>
              <a:headEnd/>
              <a:tailEnd/>
            </a:ln>
          </p:spPr>
          <p:txBody>
            <a:bodyPr wrap="none" lIns="1053426" tIns="517481" rIns="1053426" bIns="517481">
              <a:spAutoFit/>
            </a:bodyPr>
            <a:lstStyle/>
            <a:p>
              <a:endParaRPr lang="nb-NO"/>
            </a:p>
          </p:txBody>
        </p:sp>
        <p:sp>
          <p:nvSpPr>
            <p:cNvPr id="38941" name="AutoShape 12"/>
            <p:cNvSpPr>
              <a:spLocks noChangeArrowheads="1"/>
            </p:cNvSpPr>
            <p:nvPr/>
          </p:nvSpPr>
          <p:spPr bwMode="auto">
            <a:xfrm>
              <a:off x="2655" y="1456"/>
              <a:ext cx="315" cy="573"/>
            </a:xfrm>
            <a:prstGeom prst="cube">
              <a:avLst>
                <a:gd name="adj" fmla="val 24954"/>
              </a:avLst>
            </a:prstGeom>
            <a:solidFill>
              <a:srgbClr val="99FFCC"/>
            </a:solidFill>
            <a:ln w="12700">
              <a:solidFill>
                <a:schemeClr val="tx1"/>
              </a:solidFill>
              <a:miter lim="800000"/>
              <a:headEnd/>
              <a:tailEnd/>
            </a:ln>
          </p:spPr>
          <p:txBody>
            <a:bodyPr wrap="none" lIns="1053426" tIns="517481" rIns="1053426" bIns="517481">
              <a:spAutoFit/>
            </a:bodyPr>
            <a:lstStyle/>
            <a:p>
              <a:endParaRPr lang="nb-NO"/>
            </a:p>
          </p:txBody>
        </p:sp>
        <p:sp>
          <p:nvSpPr>
            <p:cNvPr id="38942" name="AutoShape 15"/>
            <p:cNvSpPr>
              <a:spLocks noChangeArrowheads="1"/>
            </p:cNvSpPr>
            <p:nvPr/>
          </p:nvSpPr>
          <p:spPr bwMode="auto">
            <a:xfrm>
              <a:off x="2655" y="963"/>
              <a:ext cx="315" cy="573"/>
            </a:xfrm>
            <a:prstGeom prst="cube">
              <a:avLst>
                <a:gd name="adj" fmla="val 24954"/>
              </a:avLst>
            </a:prstGeom>
            <a:solidFill>
              <a:srgbClr val="0099CC"/>
            </a:solidFill>
            <a:ln w="12700">
              <a:solidFill>
                <a:schemeClr val="tx1"/>
              </a:solidFill>
              <a:miter lim="800000"/>
              <a:headEnd/>
              <a:tailEnd/>
            </a:ln>
          </p:spPr>
          <p:txBody>
            <a:bodyPr wrap="none" lIns="1053426" tIns="517481" rIns="1053426" bIns="517481">
              <a:spAutoFit/>
            </a:bodyPr>
            <a:lstStyle/>
            <a:p>
              <a:endParaRPr lang="nb-NO"/>
            </a:p>
          </p:txBody>
        </p:sp>
      </p:grpSp>
      <p:sp>
        <p:nvSpPr>
          <p:cNvPr id="123929" name="Rectangle 25"/>
          <p:cNvSpPr>
            <a:spLocks noChangeArrowheads="1"/>
          </p:cNvSpPr>
          <p:nvPr/>
        </p:nvSpPr>
        <p:spPr bwMode="auto">
          <a:xfrm>
            <a:off x="3979863" y="1447800"/>
            <a:ext cx="3673475" cy="126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053426" tIns="517481" rIns="1053426" bIns="517481">
            <a:spAutoFit/>
          </a:bodyPr>
          <a:lstStyle/>
          <a:p>
            <a:pPr algn="ctr"/>
            <a:r>
              <a:rPr lang="en-US" sz="1400" b="1">
                <a:solidFill>
                  <a:srgbClr val="333333"/>
                </a:solidFill>
              </a:rPr>
              <a:t>Symptoms</a:t>
            </a:r>
          </a:p>
        </p:txBody>
      </p:sp>
      <p:sp>
        <p:nvSpPr>
          <p:cNvPr id="123932" name="Rectangle 28"/>
          <p:cNvSpPr>
            <a:spLocks noChangeArrowheads="1"/>
          </p:cNvSpPr>
          <p:nvPr/>
        </p:nvSpPr>
        <p:spPr bwMode="auto">
          <a:xfrm>
            <a:off x="2268538" y="4310063"/>
            <a:ext cx="1487487"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45720" rIns="45720">
            <a:spAutoFit/>
          </a:bodyPr>
          <a:lstStyle/>
          <a:p>
            <a:r>
              <a:rPr lang="en-US" sz="1400">
                <a:solidFill>
                  <a:srgbClr val="333333"/>
                </a:solidFill>
              </a:rPr>
              <a:t>No avoidance</a:t>
            </a:r>
          </a:p>
          <a:p>
            <a:r>
              <a:rPr lang="en-US" sz="1400">
                <a:solidFill>
                  <a:srgbClr val="333333"/>
                </a:solidFill>
              </a:rPr>
              <a:t>Measures</a:t>
            </a:r>
          </a:p>
          <a:p>
            <a:r>
              <a:rPr lang="en-US" sz="1400">
                <a:solidFill>
                  <a:srgbClr val="333333"/>
                </a:solidFill>
              </a:rPr>
              <a:t>Normal Exposure</a:t>
            </a:r>
          </a:p>
          <a:p>
            <a:r>
              <a:rPr lang="en-US" sz="1400">
                <a:solidFill>
                  <a:srgbClr val="333333"/>
                </a:solidFill>
              </a:rPr>
              <a:t>Normal threshold</a:t>
            </a:r>
          </a:p>
        </p:txBody>
      </p:sp>
      <p:sp>
        <p:nvSpPr>
          <p:cNvPr id="123933" name="Rectangle 29"/>
          <p:cNvSpPr>
            <a:spLocks noChangeArrowheads="1"/>
          </p:cNvSpPr>
          <p:nvPr/>
        </p:nvSpPr>
        <p:spPr bwMode="auto">
          <a:xfrm>
            <a:off x="3957638" y="4310063"/>
            <a:ext cx="154305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45720" rIns="45720">
            <a:spAutoFit/>
          </a:bodyPr>
          <a:lstStyle/>
          <a:p>
            <a:r>
              <a:rPr lang="en-US" sz="1400">
                <a:solidFill>
                  <a:srgbClr val="333333"/>
                </a:solidFill>
              </a:rPr>
              <a:t>No avoidance</a:t>
            </a:r>
          </a:p>
          <a:p>
            <a:r>
              <a:rPr lang="en-US" sz="1400">
                <a:solidFill>
                  <a:srgbClr val="333333"/>
                </a:solidFill>
              </a:rPr>
              <a:t>measures</a:t>
            </a:r>
          </a:p>
          <a:p>
            <a:r>
              <a:rPr lang="en-US" sz="1400">
                <a:solidFill>
                  <a:srgbClr val="333333"/>
                </a:solidFill>
              </a:rPr>
              <a:t>Third allergen</a:t>
            </a:r>
          </a:p>
          <a:p>
            <a:r>
              <a:rPr lang="en-US" sz="1400">
                <a:solidFill>
                  <a:srgbClr val="333333"/>
                </a:solidFill>
              </a:rPr>
              <a:t>Ie.Increased  exposure</a:t>
            </a:r>
          </a:p>
          <a:p>
            <a:r>
              <a:rPr lang="en-US" sz="1400">
                <a:solidFill>
                  <a:srgbClr val="333333"/>
                </a:solidFill>
              </a:rPr>
              <a:t>Normal threshold</a:t>
            </a:r>
          </a:p>
        </p:txBody>
      </p:sp>
      <p:sp>
        <p:nvSpPr>
          <p:cNvPr id="123934" name="Rectangle 30"/>
          <p:cNvSpPr>
            <a:spLocks noChangeArrowheads="1"/>
          </p:cNvSpPr>
          <p:nvPr/>
        </p:nvSpPr>
        <p:spPr bwMode="auto">
          <a:xfrm>
            <a:off x="5727700" y="4310063"/>
            <a:ext cx="1785938"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45720" rIns="45720">
            <a:spAutoFit/>
          </a:bodyPr>
          <a:lstStyle/>
          <a:p>
            <a:r>
              <a:rPr lang="en-US" sz="1400" u="sng" dirty="0">
                <a:solidFill>
                  <a:srgbClr val="333333"/>
                </a:solidFill>
                <a:hlinkClick r:id="" action="ppaction://noaction"/>
              </a:rPr>
              <a:t>Avoidance</a:t>
            </a:r>
            <a:r>
              <a:rPr lang="en-US" sz="1400" dirty="0">
                <a:solidFill>
                  <a:srgbClr val="333333"/>
                </a:solidFill>
              </a:rPr>
              <a:t> measures</a:t>
            </a:r>
          </a:p>
          <a:p>
            <a:r>
              <a:rPr lang="en-US" sz="1400" dirty="0">
                <a:solidFill>
                  <a:srgbClr val="333333"/>
                </a:solidFill>
              </a:rPr>
              <a:t>employed</a:t>
            </a:r>
          </a:p>
          <a:p>
            <a:r>
              <a:rPr lang="en-US" sz="1400" dirty="0">
                <a:solidFill>
                  <a:srgbClr val="333333"/>
                </a:solidFill>
              </a:rPr>
              <a:t>Third </a:t>
            </a:r>
            <a:r>
              <a:rPr lang="en-US" sz="1400" dirty="0" smtClean="0">
                <a:solidFill>
                  <a:srgbClr val="333333"/>
                </a:solidFill>
              </a:rPr>
              <a:t>allergen</a:t>
            </a:r>
            <a:endParaRPr lang="en-US" sz="1400" dirty="0">
              <a:solidFill>
                <a:srgbClr val="333333"/>
              </a:solidFill>
            </a:endParaRPr>
          </a:p>
        </p:txBody>
      </p:sp>
      <p:grpSp>
        <p:nvGrpSpPr>
          <p:cNvPr id="6" name="Group 59"/>
          <p:cNvGrpSpPr>
            <a:grpSpLocks/>
          </p:cNvGrpSpPr>
          <p:nvPr/>
        </p:nvGrpSpPr>
        <p:grpSpPr bwMode="auto">
          <a:xfrm>
            <a:off x="800100" y="1762125"/>
            <a:ext cx="5900738" cy="2349500"/>
            <a:chOff x="504" y="1110"/>
            <a:chExt cx="3717" cy="1480"/>
          </a:xfrm>
        </p:grpSpPr>
        <p:grpSp>
          <p:nvGrpSpPr>
            <p:cNvPr id="38928" name="Group 21"/>
            <p:cNvGrpSpPr>
              <a:grpSpLocks/>
            </p:cNvGrpSpPr>
            <p:nvPr/>
          </p:nvGrpSpPr>
          <p:grpSpPr bwMode="auto">
            <a:xfrm>
              <a:off x="1602" y="1110"/>
              <a:ext cx="2619" cy="1480"/>
              <a:chOff x="832" y="1109"/>
              <a:chExt cx="4379" cy="2475"/>
            </a:xfrm>
          </p:grpSpPr>
          <p:sp>
            <p:nvSpPr>
              <p:cNvPr id="38938" name="Line 22"/>
              <p:cNvSpPr>
                <a:spLocks noChangeShapeType="1"/>
              </p:cNvSpPr>
              <p:nvPr/>
            </p:nvSpPr>
            <p:spPr bwMode="auto">
              <a:xfrm>
                <a:off x="848" y="1109"/>
                <a:ext cx="0" cy="2475"/>
              </a:xfrm>
              <a:prstGeom prst="line">
                <a:avLst/>
              </a:prstGeom>
              <a:noFill/>
              <a:ln w="50800">
                <a:solidFill>
                  <a:srgbClr val="0099CC"/>
                </a:solidFill>
                <a:round/>
                <a:headEnd type="triangle" w="med" len="med"/>
                <a:tailEnd/>
              </a:ln>
              <a:extLst>
                <a:ext uri="{909E8E84-426E-40DD-AFC4-6F175D3DCCD1}">
                  <a14:hiddenFill xmlns="" xmlns:a14="http://schemas.microsoft.com/office/drawing/2010/main">
                    <a:noFill/>
                  </a14:hiddenFill>
                </a:ext>
              </a:extLst>
            </p:spPr>
            <p:txBody>
              <a:bodyPr wrap="none" lIns="1053426" tIns="517481" rIns="1053426" bIns="517481">
                <a:spAutoFit/>
              </a:bodyPr>
              <a:lstStyle/>
              <a:p>
                <a:endParaRPr lang="en-US"/>
              </a:p>
            </p:txBody>
          </p:sp>
          <p:sp>
            <p:nvSpPr>
              <p:cNvPr id="38939" name="Line 23"/>
              <p:cNvSpPr>
                <a:spLocks noChangeShapeType="1"/>
              </p:cNvSpPr>
              <p:nvPr/>
            </p:nvSpPr>
            <p:spPr bwMode="auto">
              <a:xfrm flipH="1">
                <a:off x="832" y="3576"/>
                <a:ext cx="4379" cy="0"/>
              </a:xfrm>
              <a:prstGeom prst="line">
                <a:avLst/>
              </a:prstGeom>
              <a:noFill/>
              <a:ln w="50800">
                <a:solidFill>
                  <a:srgbClr val="0099CC"/>
                </a:solidFill>
                <a:round/>
                <a:headEnd type="triangle" w="med" len="med"/>
                <a:tailEnd/>
              </a:ln>
              <a:extLst>
                <a:ext uri="{909E8E84-426E-40DD-AFC4-6F175D3DCCD1}">
                  <a14:hiddenFill xmlns="" xmlns:a14="http://schemas.microsoft.com/office/drawing/2010/main">
                    <a:noFill/>
                  </a14:hiddenFill>
                </a:ext>
              </a:extLst>
            </p:spPr>
            <p:txBody>
              <a:bodyPr wrap="none" lIns="1053426" tIns="517481" rIns="1053426" bIns="517481">
                <a:spAutoFit/>
              </a:bodyPr>
              <a:lstStyle/>
              <a:p>
                <a:endParaRPr lang="en-US"/>
              </a:p>
            </p:txBody>
          </p:sp>
        </p:grpSp>
        <p:grpSp>
          <p:nvGrpSpPr>
            <p:cNvPr id="38929" name="Group 50"/>
            <p:cNvGrpSpPr>
              <a:grpSpLocks/>
            </p:cNvGrpSpPr>
            <p:nvPr/>
          </p:nvGrpSpPr>
          <p:grpSpPr bwMode="auto">
            <a:xfrm>
              <a:off x="504" y="2265"/>
              <a:ext cx="843" cy="250"/>
              <a:chOff x="144" y="1917"/>
              <a:chExt cx="843" cy="250"/>
            </a:xfrm>
          </p:grpSpPr>
          <p:sp>
            <p:nvSpPr>
              <p:cNvPr id="38936" name="Text Box 43"/>
              <p:cNvSpPr txBox="1">
                <a:spLocks noChangeArrowheads="1"/>
              </p:cNvSpPr>
              <p:nvPr/>
            </p:nvSpPr>
            <p:spPr bwMode="auto">
              <a:xfrm rot="-5400000">
                <a:off x="542" y="1721"/>
                <a:ext cx="250" cy="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solidFill>
                      <a:srgbClr val="333333"/>
                    </a:solidFill>
                  </a:rPr>
                  <a:t>Cat dander</a:t>
                </a:r>
              </a:p>
            </p:txBody>
          </p:sp>
          <p:sp>
            <p:nvSpPr>
              <p:cNvPr id="38937" name="AutoShape 44"/>
              <p:cNvSpPr>
                <a:spLocks noChangeArrowheads="1"/>
              </p:cNvSpPr>
              <p:nvPr/>
            </p:nvSpPr>
            <p:spPr bwMode="auto">
              <a:xfrm>
                <a:off x="144" y="1940"/>
                <a:ext cx="195" cy="200"/>
              </a:xfrm>
              <a:prstGeom prst="cube">
                <a:avLst>
                  <a:gd name="adj" fmla="val 24954"/>
                </a:avLst>
              </a:prstGeom>
              <a:solidFill>
                <a:srgbClr val="FFFF99"/>
              </a:solidFill>
              <a:ln w="12700">
                <a:solidFill>
                  <a:srgbClr val="FFC000"/>
                </a:solidFill>
                <a:miter lim="800000"/>
                <a:headEnd/>
                <a:tailEnd/>
              </a:ln>
            </p:spPr>
            <p:txBody>
              <a:bodyPr lIns="1053426" tIns="517481" rIns="1053426" bIns="517481">
                <a:spAutoFit/>
              </a:bodyPr>
              <a:lstStyle/>
              <a:p>
                <a:endParaRPr lang="nb-NO"/>
              </a:p>
            </p:txBody>
          </p:sp>
        </p:grpSp>
        <p:grpSp>
          <p:nvGrpSpPr>
            <p:cNvPr id="38930" name="Group 49"/>
            <p:cNvGrpSpPr>
              <a:grpSpLocks/>
            </p:cNvGrpSpPr>
            <p:nvPr/>
          </p:nvGrpSpPr>
          <p:grpSpPr bwMode="auto">
            <a:xfrm>
              <a:off x="504" y="1790"/>
              <a:ext cx="552" cy="252"/>
              <a:chOff x="144" y="1448"/>
              <a:chExt cx="552" cy="252"/>
            </a:xfrm>
          </p:grpSpPr>
          <p:sp>
            <p:nvSpPr>
              <p:cNvPr id="38934" name="Text Box 42"/>
              <p:cNvSpPr txBox="1">
                <a:spLocks noChangeArrowheads="1"/>
              </p:cNvSpPr>
              <p:nvPr/>
            </p:nvSpPr>
            <p:spPr bwMode="auto">
              <a:xfrm rot="-5400000">
                <a:off x="541" y="1545"/>
                <a:ext cx="252"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nb-NO" sz="1400" b="1">
                  <a:solidFill>
                    <a:srgbClr val="333333"/>
                  </a:solidFill>
                </a:endParaRPr>
              </a:p>
            </p:txBody>
          </p:sp>
          <p:sp>
            <p:nvSpPr>
              <p:cNvPr id="38935" name="AutoShape 45"/>
              <p:cNvSpPr>
                <a:spLocks noChangeArrowheads="1"/>
              </p:cNvSpPr>
              <p:nvPr/>
            </p:nvSpPr>
            <p:spPr bwMode="auto">
              <a:xfrm>
                <a:off x="144" y="1471"/>
                <a:ext cx="195" cy="201"/>
              </a:xfrm>
              <a:prstGeom prst="cube">
                <a:avLst>
                  <a:gd name="adj" fmla="val 24954"/>
                </a:avLst>
              </a:prstGeom>
              <a:solidFill>
                <a:srgbClr val="99FFCC"/>
              </a:solidFill>
              <a:ln w="12700">
                <a:solidFill>
                  <a:schemeClr val="tx1"/>
                </a:solidFill>
                <a:miter lim="800000"/>
                <a:headEnd/>
                <a:tailEnd/>
              </a:ln>
            </p:spPr>
            <p:txBody>
              <a:bodyPr lIns="1053426" tIns="517481" rIns="1053426" bIns="517481">
                <a:spAutoFit/>
              </a:bodyPr>
              <a:lstStyle/>
              <a:p>
                <a:endParaRPr lang="nb-NO"/>
              </a:p>
            </p:txBody>
          </p:sp>
        </p:grpSp>
        <p:grpSp>
          <p:nvGrpSpPr>
            <p:cNvPr id="38931" name="Group 48"/>
            <p:cNvGrpSpPr>
              <a:grpSpLocks/>
            </p:cNvGrpSpPr>
            <p:nvPr/>
          </p:nvGrpSpPr>
          <p:grpSpPr bwMode="auto">
            <a:xfrm>
              <a:off x="504" y="1316"/>
              <a:ext cx="1084" cy="252"/>
              <a:chOff x="144" y="968"/>
              <a:chExt cx="1084" cy="252"/>
            </a:xfrm>
          </p:grpSpPr>
          <p:sp>
            <p:nvSpPr>
              <p:cNvPr id="38932" name="AutoShape 46"/>
              <p:cNvSpPr>
                <a:spLocks noChangeArrowheads="1"/>
              </p:cNvSpPr>
              <p:nvPr/>
            </p:nvSpPr>
            <p:spPr bwMode="auto">
              <a:xfrm>
                <a:off x="144" y="991"/>
                <a:ext cx="196" cy="201"/>
              </a:xfrm>
              <a:prstGeom prst="cube">
                <a:avLst>
                  <a:gd name="adj" fmla="val 24954"/>
                </a:avLst>
              </a:prstGeom>
              <a:solidFill>
                <a:srgbClr val="0099CC"/>
              </a:solidFill>
              <a:ln w="12700">
                <a:solidFill>
                  <a:schemeClr val="tx1"/>
                </a:solidFill>
                <a:miter lim="800000"/>
                <a:headEnd/>
                <a:tailEnd/>
              </a:ln>
            </p:spPr>
            <p:txBody>
              <a:bodyPr lIns="1053426" tIns="517481" rIns="1053426" bIns="517481">
                <a:spAutoFit/>
              </a:bodyPr>
              <a:lstStyle/>
              <a:p>
                <a:endParaRPr lang="nb-NO"/>
              </a:p>
            </p:txBody>
          </p:sp>
          <p:sp>
            <p:nvSpPr>
              <p:cNvPr id="38933" name="Text Box 47"/>
              <p:cNvSpPr txBox="1">
                <a:spLocks noChangeArrowheads="1"/>
              </p:cNvSpPr>
              <p:nvPr/>
            </p:nvSpPr>
            <p:spPr bwMode="auto">
              <a:xfrm rot="-5400000">
                <a:off x="635" y="626"/>
                <a:ext cx="252" cy="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solidFill>
                      <a:srgbClr val="333333"/>
                    </a:solidFill>
                  </a:rPr>
                  <a:t>House dust mite</a:t>
                </a:r>
              </a:p>
            </p:txBody>
          </p:sp>
        </p:grpSp>
      </p:grpSp>
      <p:sp>
        <p:nvSpPr>
          <p:cNvPr id="38926" name="Text Box 43"/>
          <p:cNvSpPr txBox="1">
            <a:spLocks noChangeArrowheads="1"/>
          </p:cNvSpPr>
          <p:nvPr/>
        </p:nvSpPr>
        <p:spPr bwMode="auto">
          <a:xfrm rot="-5400000">
            <a:off x="1475582" y="2491581"/>
            <a:ext cx="401638"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solidFill>
                  <a:srgbClr val="333333"/>
                </a:solidFill>
              </a:rPr>
              <a:t>Birch pollen</a:t>
            </a:r>
          </a:p>
        </p:txBody>
      </p:sp>
    </p:spTree>
    <p:extLst>
      <p:ext uri="{BB962C8B-B14F-4D97-AF65-F5344CB8AC3E}">
        <p14:creationId xmlns="" xmlns:p14="http://schemas.microsoft.com/office/powerpoint/2010/main" val="40423141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fade">
                                      <p:cBhvr>
                                        <p:cTn id="7" dur="1000"/>
                                        <p:tgtEl>
                                          <p:spTgt spid="123935"/>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1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3929"/>
                                        </p:tgtEl>
                                        <p:attrNameLst>
                                          <p:attrName>style.visibility</p:attrName>
                                        </p:attrNameLst>
                                      </p:cBhvr>
                                      <p:to>
                                        <p:strVal val="visible"/>
                                      </p:to>
                                    </p:set>
                                    <p:animEffect transition="in" filter="fade">
                                      <p:cBhvr>
                                        <p:cTn id="23" dur="1000"/>
                                        <p:tgtEl>
                                          <p:spTgt spid="1239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3909"/>
                                        </p:tgtEl>
                                        <p:attrNameLst>
                                          <p:attrName>style.visibility</p:attrName>
                                        </p:attrNameLst>
                                      </p:cBhvr>
                                      <p:to>
                                        <p:strVal val="visible"/>
                                      </p:to>
                                    </p:set>
                                    <p:animEffect transition="in" filter="fade">
                                      <p:cBhvr>
                                        <p:cTn id="26" dur="1000"/>
                                        <p:tgtEl>
                                          <p:spTgt spid="12390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3932"/>
                                        </p:tgtEl>
                                        <p:attrNameLst>
                                          <p:attrName>style.visibility</p:attrName>
                                        </p:attrNameLst>
                                      </p:cBhvr>
                                      <p:to>
                                        <p:strVal val="visible"/>
                                      </p:to>
                                    </p:set>
                                    <p:animEffect transition="in" filter="fade">
                                      <p:cBhvr>
                                        <p:cTn id="29" dur="1000"/>
                                        <p:tgtEl>
                                          <p:spTgt spid="1239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900" decel="100000" fill="hold"/>
                                        <p:tgtEl>
                                          <p:spTgt spid="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23933"/>
                                        </p:tgtEl>
                                        <p:attrNameLst>
                                          <p:attrName>style.visibility</p:attrName>
                                        </p:attrNameLst>
                                      </p:cBhvr>
                                      <p:to>
                                        <p:strVal val="visible"/>
                                      </p:to>
                                    </p:set>
                                    <p:animEffect transition="in" filter="fade">
                                      <p:cBhvr>
                                        <p:cTn id="40" dur="1000"/>
                                        <p:tgtEl>
                                          <p:spTgt spid="12393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123934"/>
                                        </p:tgtEl>
                                        <p:attrNameLst>
                                          <p:attrName>style.visibility</p:attrName>
                                        </p:attrNameLst>
                                      </p:cBhvr>
                                      <p:to>
                                        <p:strVal val="visible"/>
                                      </p:to>
                                    </p:set>
                                    <p:animEffect transition="in" filter="fade">
                                      <p:cBhvr>
                                        <p:cTn id="51" dur="1000"/>
                                        <p:tgtEl>
                                          <p:spTgt spid="123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p:bldP spid="123909" grpId="0" animBg="1"/>
      <p:bldP spid="123929" grpId="0"/>
      <p:bldP spid="123932" grpId="0"/>
      <p:bldP spid="123933" grpId="0"/>
      <p:bldP spid="1239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5"/>
          <p:cNvSpPr>
            <a:spLocks noGrp="1" noChangeArrowheads="1"/>
          </p:cNvSpPr>
          <p:nvPr>
            <p:ph type="title"/>
          </p:nvPr>
        </p:nvSpPr>
        <p:spPr/>
        <p:txBody>
          <a:bodyPr/>
          <a:lstStyle/>
          <a:p>
            <a:pPr eaLnBrk="1" hangingPunct="1"/>
            <a:r>
              <a:rPr lang="en-US" smtClean="0"/>
              <a:t>Cumulative Threshold Disease</a:t>
            </a:r>
          </a:p>
        </p:txBody>
      </p:sp>
      <p:sp>
        <p:nvSpPr>
          <p:cNvPr id="2" name="Plassholder for innhold 1"/>
          <p:cNvSpPr>
            <a:spLocks noGrp="1"/>
          </p:cNvSpPr>
          <p:nvPr>
            <p:ph idx="1"/>
          </p:nvPr>
        </p:nvSpPr>
        <p:spPr>
          <a:xfrm>
            <a:off x="1126284" y="1434540"/>
            <a:ext cx="7772400" cy="3505200"/>
          </a:xfrm>
        </p:spPr>
        <p:txBody>
          <a:bodyPr/>
          <a:lstStyle/>
          <a:p>
            <a:pPr marL="0" indent="0">
              <a:buFont typeface="Times" charset="0"/>
              <a:buNone/>
              <a:defRPr/>
            </a:pPr>
            <a:endParaRPr lang="nb-NO" dirty="0" smtClean="0"/>
          </a:p>
          <a:p>
            <a:pPr>
              <a:buFont typeface="Times" charset="0"/>
              <a:buChar char="•"/>
              <a:defRPr/>
            </a:pPr>
            <a:endParaRPr lang="nb-NO" dirty="0"/>
          </a:p>
        </p:txBody>
      </p:sp>
      <p:sp>
        <p:nvSpPr>
          <p:cNvPr id="123935" name="Text Box 31"/>
          <p:cNvSpPr txBox="1">
            <a:spLocks noChangeArrowheads="1"/>
          </p:cNvSpPr>
          <p:nvPr/>
        </p:nvSpPr>
        <p:spPr bwMode="auto">
          <a:xfrm>
            <a:off x="3671888" y="6021388"/>
            <a:ext cx="54721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buFont typeface="Arial" charset="0"/>
              <a:buNone/>
            </a:pPr>
            <a:r>
              <a:rPr lang="en-US" sz="900" smtClean="0">
                <a:solidFill>
                  <a:srgbClr val="777777"/>
                </a:solidFill>
              </a:rPr>
              <a:t>1. Pharmacia &amp; Upjohn Diagnostics. </a:t>
            </a:r>
            <a:r>
              <a:rPr lang="en-US" sz="900" i="1" smtClean="0">
                <a:solidFill>
                  <a:srgbClr val="777777"/>
                </a:solidFill>
              </a:rPr>
              <a:t>The Value of Allergen Identification. </a:t>
            </a:r>
            <a:r>
              <a:rPr lang="en-US" sz="900" smtClean="0">
                <a:solidFill>
                  <a:srgbClr val="777777"/>
                </a:solidFill>
              </a:rPr>
              <a:t>1998. Publication 98006.01.</a:t>
            </a:r>
          </a:p>
          <a:p>
            <a:pPr eaLnBrk="0" hangingPunct="0">
              <a:buFont typeface="Arial" charset="0"/>
              <a:buNone/>
            </a:pPr>
            <a:r>
              <a:rPr lang="en-US" sz="900" smtClean="0">
                <a:solidFill>
                  <a:srgbClr val="777777"/>
                </a:solidFill>
              </a:rPr>
              <a:t>2. Ciprandi G, et al. </a:t>
            </a:r>
            <a:r>
              <a:rPr lang="en-US" sz="900" i="1" smtClean="0">
                <a:solidFill>
                  <a:srgbClr val="777777"/>
                </a:solidFill>
              </a:rPr>
              <a:t>J Allergy Clin Immunol</a:t>
            </a:r>
            <a:r>
              <a:rPr lang="en-US" sz="900" smtClean="0">
                <a:solidFill>
                  <a:srgbClr val="777777"/>
                </a:solidFill>
              </a:rPr>
              <a:t>. 1995;96:971-979.</a:t>
            </a:r>
          </a:p>
          <a:p>
            <a:pPr eaLnBrk="0" hangingPunct="0">
              <a:buFont typeface="Arial" charset="0"/>
              <a:buNone/>
            </a:pPr>
            <a:r>
              <a:rPr lang="en-US" sz="900" smtClean="0">
                <a:solidFill>
                  <a:srgbClr val="777777"/>
                </a:solidFill>
              </a:rPr>
              <a:t>3. Boner AL, et al. Clin Exp Allergy. 1993;23:1021-1026.</a:t>
            </a:r>
          </a:p>
          <a:p>
            <a:pPr eaLnBrk="0" hangingPunct="0">
              <a:buFont typeface="Arial" charset="0"/>
              <a:buChar char="•"/>
            </a:pPr>
            <a:endParaRPr lang="en-US" sz="900" smtClean="0">
              <a:solidFill>
                <a:srgbClr val="777777"/>
              </a:solidFill>
            </a:endParaRPr>
          </a:p>
        </p:txBody>
      </p:sp>
      <p:grpSp>
        <p:nvGrpSpPr>
          <p:cNvPr id="3" name="Group 55"/>
          <p:cNvGrpSpPr>
            <a:grpSpLocks/>
          </p:cNvGrpSpPr>
          <p:nvPr/>
        </p:nvGrpSpPr>
        <p:grpSpPr bwMode="auto">
          <a:xfrm>
            <a:off x="2668588" y="2303463"/>
            <a:ext cx="498475" cy="1682750"/>
            <a:chOff x="1681" y="1451"/>
            <a:chExt cx="314" cy="1060"/>
          </a:xfrm>
        </p:grpSpPr>
        <p:sp>
          <p:nvSpPr>
            <p:cNvPr id="38946" name="AutoShape 6"/>
            <p:cNvSpPr>
              <a:spLocks noChangeArrowheads="1"/>
            </p:cNvSpPr>
            <p:nvPr/>
          </p:nvSpPr>
          <p:spPr bwMode="auto">
            <a:xfrm>
              <a:off x="1681" y="1939"/>
              <a:ext cx="314" cy="572"/>
            </a:xfrm>
            <a:prstGeom prst="cube">
              <a:avLst>
                <a:gd name="adj" fmla="val 24954"/>
              </a:avLst>
            </a:prstGeom>
            <a:solidFill>
              <a:srgbClr val="FFFF99"/>
            </a:solidFill>
            <a:ln w="12700">
              <a:solidFill>
                <a:srgbClr val="FFC000"/>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7" name="AutoShape 7"/>
            <p:cNvSpPr>
              <a:spLocks noChangeArrowheads="1"/>
            </p:cNvSpPr>
            <p:nvPr/>
          </p:nvSpPr>
          <p:spPr bwMode="auto">
            <a:xfrm>
              <a:off x="1681" y="1451"/>
              <a:ext cx="314" cy="573"/>
            </a:xfrm>
            <a:prstGeom prst="cube">
              <a:avLst>
                <a:gd name="adj" fmla="val 24954"/>
              </a:avLst>
            </a:prstGeom>
            <a:solidFill>
              <a:srgbClr val="99FFCC"/>
            </a:solidFill>
            <a:ln w="12700">
              <a:solidFill>
                <a:schemeClr val="tx2"/>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grpSp>
      <p:grpSp>
        <p:nvGrpSpPr>
          <p:cNvPr id="4" name="Group 57"/>
          <p:cNvGrpSpPr>
            <a:grpSpLocks/>
          </p:cNvGrpSpPr>
          <p:nvPr/>
        </p:nvGrpSpPr>
        <p:grpSpPr bwMode="auto">
          <a:xfrm>
            <a:off x="5794375" y="2409825"/>
            <a:ext cx="500063" cy="1576388"/>
            <a:chOff x="3650" y="1518"/>
            <a:chExt cx="315" cy="993"/>
          </a:xfrm>
        </p:grpSpPr>
        <p:sp>
          <p:nvSpPr>
            <p:cNvPr id="38943" name="AutoShape 17"/>
            <p:cNvSpPr>
              <a:spLocks noChangeArrowheads="1"/>
            </p:cNvSpPr>
            <p:nvPr/>
          </p:nvSpPr>
          <p:spPr bwMode="auto">
            <a:xfrm>
              <a:off x="3650" y="2213"/>
              <a:ext cx="315" cy="298"/>
            </a:xfrm>
            <a:prstGeom prst="cube">
              <a:avLst>
                <a:gd name="adj" fmla="val 24954"/>
              </a:avLst>
            </a:prstGeom>
            <a:solidFill>
              <a:srgbClr val="FFFF99"/>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4" name="AutoShape 18"/>
            <p:cNvSpPr>
              <a:spLocks noChangeArrowheads="1"/>
            </p:cNvSpPr>
            <p:nvPr/>
          </p:nvSpPr>
          <p:spPr bwMode="auto">
            <a:xfrm>
              <a:off x="3650" y="1998"/>
              <a:ext cx="315" cy="300"/>
            </a:xfrm>
            <a:prstGeom prst="cube">
              <a:avLst>
                <a:gd name="adj" fmla="val 24954"/>
              </a:avLst>
            </a:prstGeom>
            <a:solidFill>
              <a:srgbClr val="99FFCC"/>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5" name="AutoShape 19"/>
            <p:cNvSpPr>
              <a:spLocks noChangeArrowheads="1"/>
            </p:cNvSpPr>
            <p:nvPr/>
          </p:nvSpPr>
          <p:spPr bwMode="auto">
            <a:xfrm>
              <a:off x="3650" y="1518"/>
              <a:ext cx="315" cy="574"/>
            </a:xfrm>
            <a:prstGeom prst="cube">
              <a:avLst>
                <a:gd name="adj" fmla="val 24954"/>
              </a:avLst>
            </a:prstGeom>
            <a:solidFill>
              <a:srgbClr val="0099CC"/>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grpSp>
      <p:sp>
        <p:nvSpPr>
          <p:cNvPr id="123909" name="AutoShape 5"/>
          <p:cNvSpPr>
            <a:spLocks noChangeArrowheads="1"/>
          </p:cNvSpPr>
          <p:nvPr/>
        </p:nvSpPr>
        <p:spPr bwMode="auto">
          <a:xfrm>
            <a:off x="2668588" y="2078038"/>
            <a:ext cx="2624137" cy="46037"/>
          </a:xfrm>
          <a:prstGeom prst="cube">
            <a:avLst>
              <a:gd name="adj" fmla="val 24954"/>
            </a:avLst>
          </a:prstGeom>
          <a:gradFill rotWithShape="0">
            <a:gsLst>
              <a:gs pos="0">
                <a:srgbClr val="7F664C"/>
              </a:gs>
              <a:gs pos="50000">
                <a:srgbClr val="FFCC99"/>
              </a:gs>
              <a:gs pos="100000">
                <a:srgbClr val="7F664C"/>
              </a:gs>
            </a:gsLst>
            <a:lin ang="5400000" scaled="1"/>
          </a:gradFill>
          <a:ln w="12700">
            <a:solidFill>
              <a:schemeClr val="tx2"/>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grpSp>
        <p:nvGrpSpPr>
          <p:cNvPr id="5" name="Group 58"/>
          <p:cNvGrpSpPr>
            <a:grpSpLocks/>
          </p:cNvGrpSpPr>
          <p:nvPr/>
        </p:nvGrpSpPr>
        <p:grpSpPr bwMode="auto">
          <a:xfrm>
            <a:off x="4214813" y="1528763"/>
            <a:ext cx="500062" cy="2466975"/>
            <a:chOff x="2655" y="963"/>
            <a:chExt cx="315" cy="1554"/>
          </a:xfrm>
        </p:grpSpPr>
        <p:sp>
          <p:nvSpPr>
            <p:cNvPr id="38940" name="AutoShape 11"/>
            <p:cNvSpPr>
              <a:spLocks noChangeArrowheads="1"/>
            </p:cNvSpPr>
            <p:nvPr/>
          </p:nvSpPr>
          <p:spPr bwMode="auto">
            <a:xfrm>
              <a:off x="2655" y="1944"/>
              <a:ext cx="315" cy="573"/>
            </a:xfrm>
            <a:prstGeom prst="cube">
              <a:avLst>
                <a:gd name="adj" fmla="val 24954"/>
              </a:avLst>
            </a:prstGeom>
            <a:solidFill>
              <a:srgbClr val="FFFF99"/>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1" name="AutoShape 12"/>
            <p:cNvSpPr>
              <a:spLocks noChangeArrowheads="1"/>
            </p:cNvSpPr>
            <p:nvPr/>
          </p:nvSpPr>
          <p:spPr bwMode="auto">
            <a:xfrm>
              <a:off x="2655" y="1456"/>
              <a:ext cx="315" cy="573"/>
            </a:xfrm>
            <a:prstGeom prst="cube">
              <a:avLst>
                <a:gd name="adj" fmla="val 24954"/>
              </a:avLst>
            </a:prstGeom>
            <a:solidFill>
              <a:srgbClr val="99FFCC"/>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sp>
          <p:nvSpPr>
            <p:cNvPr id="38942" name="AutoShape 15"/>
            <p:cNvSpPr>
              <a:spLocks noChangeArrowheads="1"/>
            </p:cNvSpPr>
            <p:nvPr/>
          </p:nvSpPr>
          <p:spPr bwMode="auto">
            <a:xfrm>
              <a:off x="2655" y="963"/>
              <a:ext cx="315" cy="573"/>
            </a:xfrm>
            <a:prstGeom prst="cube">
              <a:avLst>
                <a:gd name="adj" fmla="val 24954"/>
              </a:avLst>
            </a:prstGeom>
            <a:solidFill>
              <a:srgbClr val="0099CC"/>
            </a:solidFill>
            <a:ln w="12700">
              <a:solidFill>
                <a:schemeClr val="tx1"/>
              </a:solidFill>
              <a:miter lim="800000"/>
              <a:headEnd/>
              <a:tailEnd/>
            </a:ln>
          </p:spPr>
          <p:txBody>
            <a:bodyPr wrap="none" lIns="1053426" tIns="517481" rIns="1053426" bIns="517481">
              <a:spAutoFit/>
            </a:bodyPr>
            <a:lstStyle/>
            <a:p>
              <a:pPr eaLnBrk="0" hangingPunct="0"/>
              <a:endParaRPr lang="nb-NO" sz="2400" smtClean="0">
                <a:solidFill>
                  <a:srgbClr val="074B88"/>
                </a:solidFill>
              </a:endParaRPr>
            </a:p>
          </p:txBody>
        </p:sp>
      </p:grpSp>
      <p:sp>
        <p:nvSpPr>
          <p:cNvPr id="123929" name="Rectangle 25"/>
          <p:cNvSpPr>
            <a:spLocks noChangeArrowheads="1"/>
          </p:cNvSpPr>
          <p:nvPr/>
        </p:nvSpPr>
        <p:spPr bwMode="auto">
          <a:xfrm>
            <a:off x="3979863" y="1447800"/>
            <a:ext cx="3673475" cy="126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053426" tIns="517481" rIns="1053426" bIns="517481">
            <a:spAutoFit/>
          </a:bodyPr>
          <a:lstStyle/>
          <a:p>
            <a:pPr algn="ctr" eaLnBrk="0" hangingPunct="0"/>
            <a:r>
              <a:rPr lang="en-US" sz="1400" b="1" smtClean="0">
                <a:solidFill>
                  <a:srgbClr val="333333"/>
                </a:solidFill>
              </a:rPr>
              <a:t>Symptoms</a:t>
            </a:r>
          </a:p>
        </p:txBody>
      </p:sp>
      <p:sp>
        <p:nvSpPr>
          <p:cNvPr id="123932" name="Rectangle 28"/>
          <p:cNvSpPr>
            <a:spLocks noChangeArrowheads="1"/>
          </p:cNvSpPr>
          <p:nvPr/>
        </p:nvSpPr>
        <p:spPr bwMode="auto">
          <a:xfrm>
            <a:off x="2268538" y="4310063"/>
            <a:ext cx="1487487"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45720" rIns="45720">
            <a:spAutoFit/>
          </a:bodyPr>
          <a:lstStyle/>
          <a:p>
            <a:pPr eaLnBrk="0" hangingPunct="0"/>
            <a:r>
              <a:rPr lang="en-US" sz="1400" smtClean="0">
                <a:solidFill>
                  <a:srgbClr val="333333"/>
                </a:solidFill>
              </a:rPr>
              <a:t>No avoidance</a:t>
            </a:r>
          </a:p>
          <a:p>
            <a:pPr eaLnBrk="0" hangingPunct="0"/>
            <a:r>
              <a:rPr lang="en-US" sz="1400" smtClean="0">
                <a:solidFill>
                  <a:srgbClr val="333333"/>
                </a:solidFill>
              </a:rPr>
              <a:t>Measures</a:t>
            </a:r>
          </a:p>
          <a:p>
            <a:pPr eaLnBrk="0" hangingPunct="0"/>
            <a:r>
              <a:rPr lang="en-US" sz="1400" smtClean="0">
                <a:solidFill>
                  <a:srgbClr val="333333"/>
                </a:solidFill>
              </a:rPr>
              <a:t>Normal Exposure</a:t>
            </a:r>
          </a:p>
          <a:p>
            <a:pPr eaLnBrk="0" hangingPunct="0"/>
            <a:r>
              <a:rPr lang="en-US" sz="1400" smtClean="0">
                <a:solidFill>
                  <a:srgbClr val="333333"/>
                </a:solidFill>
              </a:rPr>
              <a:t>Normal threshold</a:t>
            </a:r>
          </a:p>
        </p:txBody>
      </p:sp>
      <p:sp>
        <p:nvSpPr>
          <p:cNvPr id="123933" name="Rectangle 29"/>
          <p:cNvSpPr>
            <a:spLocks noChangeArrowheads="1"/>
          </p:cNvSpPr>
          <p:nvPr/>
        </p:nvSpPr>
        <p:spPr bwMode="auto">
          <a:xfrm>
            <a:off x="3957638" y="4310063"/>
            <a:ext cx="154305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45720" rIns="45720">
            <a:spAutoFit/>
          </a:bodyPr>
          <a:lstStyle/>
          <a:p>
            <a:pPr eaLnBrk="0" hangingPunct="0"/>
            <a:r>
              <a:rPr lang="en-US" sz="1400" smtClean="0">
                <a:solidFill>
                  <a:srgbClr val="333333"/>
                </a:solidFill>
              </a:rPr>
              <a:t>No avoidance</a:t>
            </a:r>
          </a:p>
          <a:p>
            <a:pPr eaLnBrk="0" hangingPunct="0"/>
            <a:r>
              <a:rPr lang="en-US" sz="1400" smtClean="0">
                <a:solidFill>
                  <a:srgbClr val="333333"/>
                </a:solidFill>
              </a:rPr>
              <a:t>measures</a:t>
            </a:r>
          </a:p>
          <a:p>
            <a:pPr eaLnBrk="0" hangingPunct="0"/>
            <a:r>
              <a:rPr lang="en-US" sz="1400" smtClean="0">
                <a:solidFill>
                  <a:srgbClr val="333333"/>
                </a:solidFill>
              </a:rPr>
              <a:t>Third allergen</a:t>
            </a:r>
          </a:p>
          <a:p>
            <a:pPr eaLnBrk="0" hangingPunct="0"/>
            <a:r>
              <a:rPr lang="en-US" sz="1400" smtClean="0">
                <a:solidFill>
                  <a:srgbClr val="333333"/>
                </a:solidFill>
              </a:rPr>
              <a:t>Ie.Increased  exposure</a:t>
            </a:r>
          </a:p>
          <a:p>
            <a:pPr eaLnBrk="0" hangingPunct="0"/>
            <a:r>
              <a:rPr lang="en-US" sz="1400" smtClean="0">
                <a:solidFill>
                  <a:srgbClr val="333333"/>
                </a:solidFill>
              </a:rPr>
              <a:t>Normal threshold</a:t>
            </a:r>
          </a:p>
        </p:txBody>
      </p:sp>
      <p:sp>
        <p:nvSpPr>
          <p:cNvPr id="123934" name="Rectangle 30"/>
          <p:cNvSpPr>
            <a:spLocks noChangeArrowheads="1"/>
          </p:cNvSpPr>
          <p:nvPr/>
        </p:nvSpPr>
        <p:spPr bwMode="auto">
          <a:xfrm>
            <a:off x="5727700" y="4310063"/>
            <a:ext cx="1785938"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45720" rIns="45720">
            <a:spAutoFit/>
          </a:bodyPr>
          <a:lstStyle/>
          <a:p>
            <a:pPr eaLnBrk="0" hangingPunct="0"/>
            <a:r>
              <a:rPr lang="en-US" sz="1400" u="sng" dirty="0" smtClean="0">
                <a:solidFill>
                  <a:srgbClr val="333333"/>
                </a:solidFill>
                <a:hlinkClick r:id="" action="ppaction://noaction"/>
              </a:rPr>
              <a:t>Avoidance</a:t>
            </a:r>
            <a:r>
              <a:rPr lang="en-US" sz="1400" dirty="0" smtClean="0">
                <a:solidFill>
                  <a:srgbClr val="333333"/>
                </a:solidFill>
              </a:rPr>
              <a:t> measures</a:t>
            </a:r>
          </a:p>
          <a:p>
            <a:pPr eaLnBrk="0" hangingPunct="0"/>
            <a:r>
              <a:rPr lang="en-US" sz="1400" dirty="0" smtClean="0">
                <a:solidFill>
                  <a:srgbClr val="333333"/>
                </a:solidFill>
              </a:rPr>
              <a:t>employed</a:t>
            </a:r>
          </a:p>
          <a:p>
            <a:pPr eaLnBrk="0" hangingPunct="0"/>
            <a:r>
              <a:rPr lang="en-US" sz="1400" dirty="0" smtClean="0">
                <a:solidFill>
                  <a:srgbClr val="333333"/>
                </a:solidFill>
              </a:rPr>
              <a:t>Third allergen</a:t>
            </a:r>
          </a:p>
          <a:p>
            <a:pPr eaLnBrk="0" hangingPunct="0"/>
            <a:r>
              <a:rPr lang="en-US" sz="1400" dirty="0" smtClean="0">
                <a:solidFill>
                  <a:srgbClr val="FF0000"/>
                </a:solidFill>
              </a:rPr>
              <a:t>Lowered threshold-</a:t>
            </a:r>
          </a:p>
          <a:p>
            <a:pPr eaLnBrk="0" hangingPunct="0"/>
            <a:r>
              <a:rPr lang="en-US" sz="1400" dirty="0" err="1" smtClean="0">
                <a:solidFill>
                  <a:srgbClr val="FF0000"/>
                </a:solidFill>
              </a:rPr>
              <a:t>Stress,infections</a:t>
            </a:r>
            <a:endParaRPr lang="en-US" sz="1400" dirty="0" smtClean="0">
              <a:solidFill>
                <a:srgbClr val="FF0000"/>
              </a:solidFill>
            </a:endParaRPr>
          </a:p>
          <a:p>
            <a:pPr eaLnBrk="0" hangingPunct="0"/>
            <a:r>
              <a:rPr lang="en-US" sz="1400" dirty="0" err="1" smtClean="0">
                <a:solidFill>
                  <a:srgbClr val="FF0000"/>
                </a:solidFill>
              </a:rPr>
              <a:t>Irritants,</a:t>
            </a:r>
            <a:r>
              <a:rPr lang="en-US" sz="1400" b="1" dirty="0" err="1" smtClean="0">
                <a:solidFill>
                  <a:srgbClr val="FF0000"/>
                </a:solidFill>
              </a:rPr>
              <a:t>SMOKING</a:t>
            </a:r>
            <a:endParaRPr lang="en-US" sz="1400" b="1" dirty="0" smtClean="0">
              <a:solidFill>
                <a:srgbClr val="FF0000"/>
              </a:solidFill>
            </a:endParaRPr>
          </a:p>
        </p:txBody>
      </p:sp>
      <p:grpSp>
        <p:nvGrpSpPr>
          <p:cNvPr id="6" name="Group 59"/>
          <p:cNvGrpSpPr>
            <a:grpSpLocks/>
          </p:cNvGrpSpPr>
          <p:nvPr/>
        </p:nvGrpSpPr>
        <p:grpSpPr bwMode="auto">
          <a:xfrm>
            <a:off x="800100" y="1762125"/>
            <a:ext cx="5900738" cy="2349500"/>
            <a:chOff x="504" y="1110"/>
            <a:chExt cx="3717" cy="1480"/>
          </a:xfrm>
        </p:grpSpPr>
        <p:grpSp>
          <p:nvGrpSpPr>
            <p:cNvPr id="38928" name="Group 21"/>
            <p:cNvGrpSpPr>
              <a:grpSpLocks/>
            </p:cNvGrpSpPr>
            <p:nvPr/>
          </p:nvGrpSpPr>
          <p:grpSpPr bwMode="auto">
            <a:xfrm>
              <a:off x="1602" y="1110"/>
              <a:ext cx="2619" cy="1480"/>
              <a:chOff x="832" y="1109"/>
              <a:chExt cx="4379" cy="2475"/>
            </a:xfrm>
          </p:grpSpPr>
          <p:sp>
            <p:nvSpPr>
              <p:cNvPr id="38938" name="Line 22"/>
              <p:cNvSpPr>
                <a:spLocks noChangeShapeType="1"/>
              </p:cNvSpPr>
              <p:nvPr/>
            </p:nvSpPr>
            <p:spPr bwMode="auto">
              <a:xfrm>
                <a:off x="848" y="1109"/>
                <a:ext cx="0" cy="2475"/>
              </a:xfrm>
              <a:prstGeom prst="line">
                <a:avLst/>
              </a:prstGeom>
              <a:noFill/>
              <a:ln w="50800">
                <a:solidFill>
                  <a:srgbClr val="0099CC"/>
                </a:solidFill>
                <a:round/>
                <a:headEnd type="triangle" w="med" len="med"/>
                <a:tailEnd/>
              </a:ln>
              <a:extLst>
                <a:ext uri="{909E8E84-426E-40DD-AFC4-6F175D3DCCD1}">
                  <a14:hiddenFill xmlns="" xmlns:a14="http://schemas.microsoft.com/office/drawing/2010/main">
                    <a:noFill/>
                  </a14:hiddenFill>
                </a:ext>
              </a:extLst>
            </p:spPr>
            <p:txBody>
              <a:bodyPr wrap="none" lIns="1053426" tIns="517481" rIns="1053426" bIns="517481">
                <a:spAutoFit/>
              </a:bodyPr>
              <a:lstStyle/>
              <a:p>
                <a:pPr eaLnBrk="0" hangingPunct="0"/>
                <a:endParaRPr lang="en-US" sz="2400" smtClean="0">
                  <a:solidFill>
                    <a:srgbClr val="074B88"/>
                  </a:solidFill>
                </a:endParaRPr>
              </a:p>
            </p:txBody>
          </p:sp>
          <p:sp>
            <p:nvSpPr>
              <p:cNvPr id="38939" name="Line 23"/>
              <p:cNvSpPr>
                <a:spLocks noChangeShapeType="1"/>
              </p:cNvSpPr>
              <p:nvPr/>
            </p:nvSpPr>
            <p:spPr bwMode="auto">
              <a:xfrm flipH="1">
                <a:off x="832" y="3576"/>
                <a:ext cx="4379" cy="0"/>
              </a:xfrm>
              <a:prstGeom prst="line">
                <a:avLst/>
              </a:prstGeom>
              <a:noFill/>
              <a:ln w="50800">
                <a:solidFill>
                  <a:srgbClr val="0099CC"/>
                </a:solidFill>
                <a:round/>
                <a:headEnd type="triangle" w="med" len="med"/>
                <a:tailEnd/>
              </a:ln>
              <a:extLst>
                <a:ext uri="{909E8E84-426E-40DD-AFC4-6F175D3DCCD1}">
                  <a14:hiddenFill xmlns="" xmlns:a14="http://schemas.microsoft.com/office/drawing/2010/main">
                    <a:noFill/>
                  </a14:hiddenFill>
                </a:ext>
              </a:extLst>
            </p:spPr>
            <p:txBody>
              <a:bodyPr wrap="none" lIns="1053426" tIns="517481" rIns="1053426" bIns="517481">
                <a:spAutoFit/>
              </a:bodyPr>
              <a:lstStyle/>
              <a:p>
                <a:pPr eaLnBrk="0" hangingPunct="0"/>
                <a:endParaRPr lang="en-US" sz="2400" smtClean="0">
                  <a:solidFill>
                    <a:srgbClr val="074B88"/>
                  </a:solidFill>
                </a:endParaRPr>
              </a:p>
            </p:txBody>
          </p:sp>
        </p:grpSp>
        <p:grpSp>
          <p:nvGrpSpPr>
            <p:cNvPr id="38929" name="Group 50"/>
            <p:cNvGrpSpPr>
              <a:grpSpLocks/>
            </p:cNvGrpSpPr>
            <p:nvPr/>
          </p:nvGrpSpPr>
          <p:grpSpPr bwMode="auto">
            <a:xfrm>
              <a:off x="504" y="2265"/>
              <a:ext cx="843" cy="250"/>
              <a:chOff x="144" y="1917"/>
              <a:chExt cx="843" cy="250"/>
            </a:xfrm>
          </p:grpSpPr>
          <p:sp>
            <p:nvSpPr>
              <p:cNvPr id="38936" name="Text Box 43"/>
              <p:cNvSpPr txBox="1">
                <a:spLocks noChangeArrowheads="1"/>
              </p:cNvSpPr>
              <p:nvPr/>
            </p:nvSpPr>
            <p:spPr bwMode="auto">
              <a:xfrm rot="-5400000">
                <a:off x="542" y="1721"/>
                <a:ext cx="250" cy="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b="1" smtClean="0">
                    <a:solidFill>
                      <a:srgbClr val="333333"/>
                    </a:solidFill>
                  </a:rPr>
                  <a:t>Cat dander</a:t>
                </a:r>
              </a:p>
            </p:txBody>
          </p:sp>
          <p:sp>
            <p:nvSpPr>
              <p:cNvPr id="38937" name="AutoShape 44"/>
              <p:cNvSpPr>
                <a:spLocks noChangeArrowheads="1"/>
              </p:cNvSpPr>
              <p:nvPr/>
            </p:nvSpPr>
            <p:spPr bwMode="auto">
              <a:xfrm>
                <a:off x="144" y="1940"/>
                <a:ext cx="195" cy="200"/>
              </a:xfrm>
              <a:prstGeom prst="cube">
                <a:avLst>
                  <a:gd name="adj" fmla="val 24954"/>
                </a:avLst>
              </a:prstGeom>
              <a:solidFill>
                <a:srgbClr val="FFFF99"/>
              </a:solidFill>
              <a:ln w="12700">
                <a:solidFill>
                  <a:srgbClr val="FFC000"/>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grpSp>
        <p:grpSp>
          <p:nvGrpSpPr>
            <p:cNvPr id="38930" name="Group 49"/>
            <p:cNvGrpSpPr>
              <a:grpSpLocks/>
            </p:cNvGrpSpPr>
            <p:nvPr/>
          </p:nvGrpSpPr>
          <p:grpSpPr bwMode="auto">
            <a:xfrm>
              <a:off x="504" y="1790"/>
              <a:ext cx="552" cy="252"/>
              <a:chOff x="144" y="1448"/>
              <a:chExt cx="552" cy="252"/>
            </a:xfrm>
          </p:grpSpPr>
          <p:sp>
            <p:nvSpPr>
              <p:cNvPr id="38934" name="Text Box 42"/>
              <p:cNvSpPr txBox="1">
                <a:spLocks noChangeArrowheads="1"/>
              </p:cNvSpPr>
              <p:nvPr/>
            </p:nvSpPr>
            <p:spPr bwMode="auto">
              <a:xfrm rot="-5400000">
                <a:off x="541" y="1545"/>
                <a:ext cx="252"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nb-NO" sz="1400" b="1" smtClean="0">
                  <a:solidFill>
                    <a:srgbClr val="333333"/>
                  </a:solidFill>
                </a:endParaRPr>
              </a:p>
            </p:txBody>
          </p:sp>
          <p:sp>
            <p:nvSpPr>
              <p:cNvPr id="38935" name="AutoShape 45"/>
              <p:cNvSpPr>
                <a:spLocks noChangeArrowheads="1"/>
              </p:cNvSpPr>
              <p:nvPr/>
            </p:nvSpPr>
            <p:spPr bwMode="auto">
              <a:xfrm>
                <a:off x="144" y="1471"/>
                <a:ext cx="195" cy="201"/>
              </a:xfrm>
              <a:prstGeom prst="cube">
                <a:avLst>
                  <a:gd name="adj" fmla="val 24954"/>
                </a:avLst>
              </a:prstGeom>
              <a:solidFill>
                <a:srgbClr val="99FFCC"/>
              </a:solidFill>
              <a:ln w="12700">
                <a:solidFill>
                  <a:schemeClr val="tx1"/>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grpSp>
        <p:grpSp>
          <p:nvGrpSpPr>
            <p:cNvPr id="38931" name="Group 48"/>
            <p:cNvGrpSpPr>
              <a:grpSpLocks/>
            </p:cNvGrpSpPr>
            <p:nvPr/>
          </p:nvGrpSpPr>
          <p:grpSpPr bwMode="auto">
            <a:xfrm>
              <a:off x="504" y="1316"/>
              <a:ext cx="1084" cy="252"/>
              <a:chOff x="144" y="968"/>
              <a:chExt cx="1084" cy="252"/>
            </a:xfrm>
          </p:grpSpPr>
          <p:sp>
            <p:nvSpPr>
              <p:cNvPr id="38932" name="AutoShape 46"/>
              <p:cNvSpPr>
                <a:spLocks noChangeArrowheads="1"/>
              </p:cNvSpPr>
              <p:nvPr/>
            </p:nvSpPr>
            <p:spPr bwMode="auto">
              <a:xfrm>
                <a:off x="144" y="991"/>
                <a:ext cx="196" cy="201"/>
              </a:xfrm>
              <a:prstGeom prst="cube">
                <a:avLst>
                  <a:gd name="adj" fmla="val 24954"/>
                </a:avLst>
              </a:prstGeom>
              <a:solidFill>
                <a:srgbClr val="0099CC"/>
              </a:solidFill>
              <a:ln w="12700">
                <a:solidFill>
                  <a:schemeClr val="tx1"/>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sp>
            <p:nvSpPr>
              <p:cNvPr id="38933" name="Text Box 47"/>
              <p:cNvSpPr txBox="1">
                <a:spLocks noChangeArrowheads="1"/>
              </p:cNvSpPr>
              <p:nvPr/>
            </p:nvSpPr>
            <p:spPr bwMode="auto">
              <a:xfrm rot="-5400000">
                <a:off x="635" y="626"/>
                <a:ext cx="252" cy="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b="1" smtClean="0">
                    <a:solidFill>
                      <a:srgbClr val="333333"/>
                    </a:solidFill>
                  </a:rPr>
                  <a:t>House dust mite</a:t>
                </a:r>
              </a:p>
            </p:txBody>
          </p:sp>
        </p:grpSp>
      </p:grpSp>
      <p:sp>
        <p:nvSpPr>
          <p:cNvPr id="38926" name="Text Box 43"/>
          <p:cNvSpPr txBox="1">
            <a:spLocks noChangeArrowheads="1"/>
          </p:cNvSpPr>
          <p:nvPr/>
        </p:nvSpPr>
        <p:spPr bwMode="auto">
          <a:xfrm rot="-5400000">
            <a:off x="1475582" y="2491581"/>
            <a:ext cx="401638"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b="1" smtClean="0">
                <a:solidFill>
                  <a:srgbClr val="333333"/>
                </a:solidFill>
              </a:rPr>
              <a:t>Birch pollen</a:t>
            </a:r>
          </a:p>
        </p:txBody>
      </p:sp>
      <p:sp>
        <p:nvSpPr>
          <p:cNvPr id="39" name="AutoShape 5"/>
          <p:cNvSpPr>
            <a:spLocks noChangeArrowheads="1"/>
          </p:cNvSpPr>
          <p:nvPr/>
        </p:nvSpPr>
        <p:spPr bwMode="auto">
          <a:xfrm>
            <a:off x="4889500" y="2751138"/>
            <a:ext cx="2624138" cy="46037"/>
          </a:xfrm>
          <a:prstGeom prst="cube">
            <a:avLst>
              <a:gd name="adj" fmla="val 24954"/>
            </a:avLst>
          </a:prstGeom>
          <a:gradFill rotWithShape="0">
            <a:gsLst>
              <a:gs pos="0">
                <a:srgbClr val="7F664C"/>
              </a:gs>
              <a:gs pos="50000">
                <a:srgbClr val="FFCC99"/>
              </a:gs>
              <a:gs pos="100000">
                <a:srgbClr val="7F664C"/>
              </a:gs>
            </a:gsLst>
            <a:lin ang="5400000" scaled="1"/>
          </a:gradFill>
          <a:ln w="12700">
            <a:solidFill>
              <a:schemeClr val="tx2"/>
            </a:solidFill>
            <a:miter lim="800000"/>
            <a:headEnd/>
            <a:tailEnd/>
          </a:ln>
        </p:spPr>
        <p:txBody>
          <a:bodyPr lIns="1053426" tIns="517481" rIns="1053426" bIns="517481">
            <a:spAutoFit/>
          </a:bodyPr>
          <a:lstStyle/>
          <a:p>
            <a:pPr eaLnBrk="0" hangingPunct="0"/>
            <a:endParaRPr lang="nb-NO" sz="2400" smtClean="0">
              <a:solidFill>
                <a:srgbClr val="074B88"/>
              </a:solidFill>
            </a:endParaRPr>
          </a:p>
        </p:txBody>
      </p:sp>
    </p:spTree>
    <p:extLst>
      <p:ext uri="{BB962C8B-B14F-4D97-AF65-F5344CB8AC3E}">
        <p14:creationId xmlns="" xmlns:p14="http://schemas.microsoft.com/office/powerpoint/2010/main" val="12660903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fade">
                                      <p:cBhvr>
                                        <p:cTn id="7" dur="1000"/>
                                        <p:tgtEl>
                                          <p:spTgt spid="123935"/>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1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3929"/>
                                        </p:tgtEl>
                                        <p:attrNameLst>
                                          <p:attrName>style.visibility</p:attrName>
                                        </p:attrNameLst>
                                      </p:cBhvr>
                                      <p:to>
                                        <p:strVal val="visible"/>
                                      </p:to>
                                    </p:set>
                                    <p:animEffect transition="in" filter="fade">
                                      <p:cBhvr>
                                        <p:cTn id="23" dur="1000"/>
                                        <p:tgtEl>
                                          <p:spTgt spid="1239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3909"/>
                                        </p:tgtEl>
                                        <p:attrNameLst>
                                          <p:attrName>style.visibility</p:attrName>
                                        </p:attrNameLst>
                                      </p:cBhvr>
                                      <p:to>
                                        <p:strVal val="visible"/>
                                      </p:to>
                                    </p:set>
                                    <p:animEffect transition="in" filter="fade">
                                      <p:cBhvr>
                                        <p:cTn id="26" dur="1000"/>
                                        <p:tgtEl>
                                          <p:spTgt spid="12390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3932"/>
                                        </p:tgtEl>
                                        <p:attrNameLst>
                                          <p:attrName>style.visibility</p:attrName>
                                        </p:attrNameLst>
                                      </p:cBhvr>
                                      <p:to>
                                        <p:strVal val="visible"/>
                                      </p:to>
                                    </p:set>
                                    <p:animEffect transition="in" filter="fade">
                                      <p:cBhvr>
                                        <p:cTn id="29" dur="1000"/>
                                        <p:tgtEl>
                                          <p:spTgt spid="1239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900" decel="100000" fill="hold"/>
                                        <p:tgtEl>
                                          <p:spTgt spid="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23933"/>
                                        </p:tgtEl>
                                        <p:attrNameLst>
                                          <p:attrName>style.visibility</p:attrName>
                                        </p:attrNameLst>
                                      </p:cBhvr>
                                      <p:to>
                                        <p:strVal val="visible"/>
                                      </p:to>
                                    </p:set>
                                    <p:animEffect transition="in" filter="fade">
                                      <p:cBhvr>
                                        <p:cTn id="40" dur="1000"/>
                                        <p:tgtEl>
                                          <p:spTgt spid="12393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123934"/>
                                        </p:tgtEl>
                                        <p:attrNameLst>
                                          <p:attrName>style.visibility</p:attrName>
                                        </p:attrNameLst>
                                      </p:cBhvr>
                                      <p:to>
                                        <p:strVal val="visible"/>
                                      </p:to>
                                    </p:set>
                                    <p:animEffect transition="in" filter="fade">
                                      <p:cBhvr>
                                        <p:cTn id="51" dur="1000"/>
                                        <p:tgtEl>
                                          <p:spTgt spid="1239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p:bldP spid="123909" grpId="0" animBg="1"/>
      <p:bldP spid="123929" grpId="0"/>
      <p:bldP spid="123932" grpId="0"/>
      <p:bldP spid="123933" grpId="0"/>
      <p:bldP spid="123934"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331640" y="1848921"/>
            <a:ext cx="7056784" cy="3625608"/>
          </a:xfrm>
          <a:prstGeom prst="rect">
            <a:avLst/>
          </a:prstGeom>
        </p:spPr>
        <p:txBody>
          <a:bodyPr wrap="square">
            <a:spAutoFit/>
          </a:bodyPr>
          <a:lstStyle/>
          <a:p>
            <a:pPr marL="342900" lvl="0" indent="-342900" eaLnBrk="0" hangingPunct="0">
              <a:spcBef>
                <a:spcPct val="20000"/>
              </a:spcBef>
              <a:buFont typeface="Arial" charset="0"/>
              <a:buChar char="•"/>
            </a:pPr>
            <a:r>
              <a:rPr lang="en-US" sz="2800" b="1" dirty="0">
                <a:solidFill>
                  <a:srgbClr val="4F81BD">
                    <a:lumMod val="75000"/>
                  </a:srgbClr>
                </a:solidFill>
                <a:latin typeface="Calibri"/>
              </a:rPr>
              <a:t>Common allergic conditions in primary care</a:t>
            </a:r>
          </a:p>
          <a:p>
            <a:pPr lvl="0" eaLnBrk="0" hangingPunct="0">
              <a:spcBef>
                <a:spcPct val="20000"/>
              </a:spcBef>
            </a:pPr>
            <a:r>
              <a:rPr lang="en-US" sz="4000" b="1" dirty="0">
                <a:solidFill>
                  <a:srgbClr val="4F81BD">
                    <a:lumMod val="75000"/>
                  </a:srgbClr>
                </a:solidFill>
                <a:latin typeface="Calibri"/>
              </a:rPr>
              <a:t>	</a:t>
            </a:r>
            <a:r>
              <a:rPr lang="en-US" sz="2800" b="1" dirty="0">
                <a:solidFill>
                  <a:srgbClr val="4F81BD">
                    <a:lumMod val="75000"/>
                  </a:srgbClr>
                </a:solidFill>
                <a:latin typeface="Calibri"/>
              </a:rPr>
              <a:t>Diagnosis  prevention and testing </a:t>
            </a:r>
          </a:p>
          <a:p>
            <a:pPr lvl="0" eaLnBrk="0" hangingPunct="0">
              <a:spcBef>
                <a:spcPct val="20000"/>
              </a:spcBef>
            </a:pPr>
            <a:r>
              <a:rPr lang="en-US" sz="2000" b="1" dirty="0">
                <a:solidFill>
                  <a:srgbClr val="4F81BD">
                    <a:lumMod val="75000"/>
                  </a:srgbClr>
                </a:solidFill>
                <a:latin typeface="Calibri"/>
              </a:rPr>
              <a:t>	</a:t>
            </a:r>
            <a:r>
              <a:rPr lang="en-US" sz="2400" b="1" dirty="0">
                <a:solidFill>
                  <a:srgbClr val="4F81BD">
                    <a:lumMod val="75000"/>
                  </a:srgbClr>
                </a:solidFill>
                <a:latin typeface="Calibri"/>
              </a:rPr>
              <a:t>Svein Høegh Henrichsen</a:t>
            </a:r>
          </a:p>
          <a:p>
            <a:pPr marL="342900" lvl="0" indent="-342900" eaLnBrk="0" hangingPunct="0">
              <a:spcBef>
                <a:spcPct val="20000"/>
              </a:spcBef>
              <a:buFont typeface="Arial" charset="0"/>
              <a:buChar char="•"/>
            </a:pPr>
            <a:r>
              <a:rPr lang="en-US" sz="2800" b="1" dirty="0">
                <a:solidFill>
                  <a:srgbClr val="4F81BD">
                    <a:lumMod val="75000"/>
                  </a:srgbClr>
                </a:solidFill>
                <a:latin typeface="Calibri"/>
              </a:rPr>
              <a:t>Aria Guidelines A practical approach </a:t>
            </a:r>
          </a:p>
          <a:p>
            <a:pPr lvl="2" eaLnBrk="0" hangingPunct="0">
              <a:spcBef>
                <a:spcPct val="20000"/>
              </a:spcBef>
            </a:pPr>
            <a:r>
              <a:rPr lang="en-US" sz="2800" b="1" dirty="0">
                <a:solidFill>
                  <a:srgbClr val="4F81BD">
                    <a:lumMod val="75000"/>
                  </a:srgbClr>
                </a:solidFill>
                <a:latin typeface="Calibri"/>
              </a:rPr>
              <a:t>The carat questionnaire</a:t>
            </a:r>
          </a:p>
          <a:p>
            <a:pPr lvl="0" eaLnBrk="0" hangingPunct="0">
              <a:spcBef>
                <a:spcPct val="20000"/>
              </a:spcBef>
            </a:pPr>
            <a:r>
              <a:rPr lang="en-US" sz="2800" b="1" dirty="0">
                <a:solidFill>
                  <a:srgbClr val="4F81BD">
                    <a:lumMod val="75000"/>
                  </a:srgbClr>
                </a:solidFill>
                <a:latin typeface="Calibri"/>
              </a:rPr>
              <a:t>	</a:t>
            </a:r>
            <a:r>
              <a:rPr lang="pt-BR" sz="2400" b="1" dirty="0">
                <a:solidFill>
                  <a:srgbClr val="4F81BD">
                    <a:lumMod val="75000"/>
                  </a:srgbClr>
                </a:solidFill>
                <a:latin typeface="Calibri"/>
              </a:rPr>
              <a:t>Jaime Correia de Sousa </a:t>
            </a:r>
            <a:endParaRPr lang="en-US" sz="2400" b="1" dirty="0">
              <a:solidFill>
                <a:srgbClr val="4F81BD">
                  <a:lumMod val="75000"/>
                </a:srgbClr>
              </a:solidFill>
              <a:latin typeface="Calibri"/>
            </a:endParaRPr>
          </a:p>
          <a:p>
            <a:pPr marL="342900" lvl="0" indent="-342900" eaLnBrk="0" hangingPunct="0">
              <a:spcBef>
                <a:spcPct val="20000"/>
              </a:spcBef>
            </a:pPr>
            <a:r>
              <a:rPr lang="en-US" sz="2000" b="1" dirty="0">
                <a:solidFill>
                  <a:prstClr val="black"/>
                </a:solidFill>
                <a:latin typeface="Calibri"/>
              </a:rPr>
              <a:t>        </a:t>
            </a:r>
          </a:p>
        </p:txBody>
      </p:sp>
      <p:sp>
        <p:nvSpPr>
          <p:cNvPr id="6" name="Rectangle 2"/>
          <p:cNvSpPr txBox="1">
            <a:spLocks/>
          </p:cNvSpPr>
          <p:nvPr/>
        </p:nvSpPr>
        <p:spPr bwMode="auto">
          <a:xfrm>
            <a:off x="323528" y="69009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4000" b="0" i="0" u="none" strike="noStrike" kern="1200" cap="none" spc="0" normalizeH="0" baseline="0" noProof="0" dirty="0" smtClean="0">
              <a:ln>
                <a:noFill/>
              </a:ln>
              <a:solidFill>
                <a:srgbClr val="C0504D"/>
              </a:solidFill>
              <a:effectLst/>
              <a:uLnTx/>
              <a:uFillTx/>
              <a:latin typeface="Calibri"/>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4000" b="1" i="0" u="none" strike="noStrike" kern="1200" cap="none" spc="0" normalizeH="0" baseline="0" noProof="0" dirty="0" smtClean="0">
                <a:ln>
                  <a:noFill/>
                </a:ln>
                <a:solidFill>
                  <a:srgbClr val="FF0000"/>
                </a:solidFill>
                <a:effectLst/>
                <a:uLnTx/>
                <a:uFillTx/>
                <a:latin typeface="Calibri"/>
                <a:ea typeface="+mj-ea"/>
                <a:cs typeface="+mj-cs"/>
              </a:rPr>
              <a:t>Contents</a:t>
            </a:r>
            <a:r>
              <a:rPr kumimoji="0" lang="nb-NO" sz="4000" b="0" i="0" u="none" strike="noStrike" kern="1200" cap="none" spc="0" normalizeH="0" baseline="0" noProof="0" dirty="0" smtClean="0">
                <a:ln>
                  <a:noFill/>
                </a:ln>
                <a:solidFill>
                  <a:srgbClr val="C0504D"/>
                </a:solidFill>
                <a:effectLst/>
                <a:uLnTx/>
                <a:uFillTx/>
                <a:latin typeface="Calibri"/>
                <a:ea typeface="+mj-ea"/>
                <a:cs typeface="+mj-cs"/>
              </a:rPr>
              <a:t/>
            </a:r>
            <a:br>
              <a:rPr kumimoji="0" lang="nb-NO" sz="4000" b="0" i="0" u="none" strike="noStrike" kern="1200" cap="none" spc="0" normalizeH="0" baseline="0" noProof="0" dirty="0" smtClean="0">
                <a:ln>
                  <a:noFill/>
                </a:ln>
                <a:solidFill>
                  <a:srgbClr val="C0504D"/>
                </a:solidFill>
                <a:effectLst/>
                <a:uLnTx/>
                <a:uFillTx/>
                <a:latin typeface="Calibri"/>
                <a:ea typeface="+mj-ea"/>
                <a:cs typeface="+mj-cs"/>
              </a:rPr>
            </a:br>
            <a:endParaRPr kumimoji="0" lang="nb-NO" sz="4000" b="0" i="0" u="none" strike="noStrike" kern="1200" cap="none" spc="0" normalizeH="0" baseline="0" noProof="0" dirty="0" smtClean="0">
              <a:ln>
                <a:noFill/>
              </a:ln>
              <a:solidFill>
                <a:srgbClr val="C0504D"/>
              </a:solidFill>
              <a:effectLst/>
              <a:uLnTx/>
              <a:uFillTx/>
              <a:latin typeface="Calibri"/>
              <a:ea typeface="+mj-ea"/>
              <a:cs typeface="+mj-cs"/>
            </a:endParaRPr>
          </a:p>
        </p:txBody>
      </p:sp>
    </p:spTree>
    <p:extLst>
      <p:ext uri="{BB962C8B-B14F-4D97-AF65-F5344CB8AC3E}">
        <p14:creationId xmlns="" xmlns:p14="http://schemas.microsoft.com/office/powerpoint/2010/main" val="2202950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GB" smtClean="0"/>
          </a:p>
        </p:txBody>
      </p:sp>
      <p:sp>
        <p:nvSpPr>
          <p:cNvPr id="36866" name="Content Placeholder 2"/>
          <p:cNvSpPr>
            <a:spLocks noGrp="1"/>
          </p:cNvSpPr>
          <p:nvPr>
            <p:ph idx="1"/>
          </p:nvPr>
        </p:nvSpPr>
        <p:spPr/>
        <p:txBody>
          <a:bodyPr/>
          <a:lstStyle/>
          <a:p>
            <a:pPr eaLnBrk="1" hangingPunct="1"/>
            <a:endParaRPr lang="en-GB" smtClean="0"/>
          </a:p>
        </p:txBody>
      </p:sp>
      <p:pic>
        <p:nvPicPr>
          <p:cNvPr id="36867" name="Picture 2" descr="C:\Users\Katie\Documents\Consolidated_allergy_definitive_V3_MR__09-02-12.ppt[1]\Slide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3071813"/>
            <a:ext cx="7772400" cy="1436687"/>
          </a:xfrm>
        </p:spPr>
        <p:txBody>
          <a:bodyPr/>
          <a:lstStyle/>
          <a:p>
            <a:pPr eaLnBrk="1" hangingPunct="1"/>
            <a:r>
              <a:rPr lang="en-US" sz="4400" b="0" dirty="0" smtClean="0"/>
              <a:t>Common allergic conditions in primary care</a:t>
            </a:r>
            <a:br>
              <a:rPr lang="en-US" sz="4400" b="0" dirty="0" smtClean="0"/>
            </a:br>
            <a:r>
              <a:rPr lang="en-US" sz="4400" b="0" dirty="0" smtClean="0"/>
              <a:t>Prevention?</a:t>
            </a:r>
            <a:endParaRPr lang="en-US" sz="3500" b="0" dirty="0" smtClean="0"/>
          </a:p>
        </p:txBody>
      </p:sp>
      <p:sp>
        <p:nvSpPr>
          <p:cNvPr id="19459" name="Text Box 5"/>
          <p:cNvSpPr txBox="1">
            <a:spLocks noChangeArrowheads="1"/>
          </p:cNvSpPr>
          <p:nvPr/>
        </p:nvSpPr>
        <p:spPr bwMode="auto">
          <a:xfrm>
            <a:off x="1187450" y="5572125"/>
            <a:ext cx="59055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spcBef>
                <a:spcPct val="20000"/>
              </a:spcBef>
            </a:pPr>
            <a:r>
              <a:rPr lang="nb-NO" sz="1600" smtClean="0">
                <a:solidFill>
                  <a:srgbClr val="074B88"/>
                </a:solidFill>
              </a:rPr>
              <a:t>Svein Høegh Henrichsen G.P. Oslo, Norway</a:t>
            </a:r>
          </a:p>
          <a:p>
            <a:pPr eaLnBrk="0" hangingPunct="0">
              <a:spcBef>
                <a:spcPct val="20000"/>
              </a:spcBef>
            </a:pPr>
            <a:r>
              <a:rPr lang="nb-NO" sz="1600" smtClean="0">
                <a:solidFill>
                  <a:srgbClr val="074B88"/>
                </a:solidFill>
              </a:rPr>
              <a:t>Chair Norwegian College of General Practise </a:t>
            </a:r>
          </a:p>
          <a:p>
            <a:pPr eaLnBrk="0" hangingPunct="0">
              <a:spcBef>
                <a:spcPct val="20000"/>
              </a:spcBef>
            </a:pPr>
            <a:r>
              <a:rPr lang="nb-NO" sz="1600" smtClean="0">
                <a:solidFill>
                  <a:srgbClr val="074B88"/>
                </a:solidFill>
              </a:rPr>
              <a:t>Working group on Respiratory Disease</a:t>
            </a:r>
          </a:p>
          <a:p>
            <a:pPr eaLnBrk="0" hangingPunct="0">
              <a:spcBef>
                <a:spcPct val="20000"/>
              </a:spcBef>
            </a:pPr>
            <a:endParaRPr lang="nb-NO" sz="1600" smtClean="0">
              <a:solidFill>
                <a:srgbClr val="074B88"/>
              </a:solidFill>
            </a:endParaRPr>
          </a:p>
          <a:p>
            <a:pPr eaLnBrk="0" hangingPunct="0">
              <a:spcBef>
                <a:spcPct val="50000"/>
              </a:spcBef>
            </a:pPr>
            <a:endParaRPr lang="nb-NO" sz="1600" smtClean="0">
              <a:solidFill>
                <a:srgbClr val="074B88"/>
              </a:solidFill>
            </a:endParaRPr>
          </a:p>
        </p:txBody>
      </p:sp>
    </p:spTree>
    <p:extLst>
      <p:ext uri="{BB962C8B-B14F-4D97-AF65-F5344CB8AC3E}">
        <p14:creationId xmlns="" xmlns:p14="http://schemas.microsoft.com/office/powerpoint/2010/main" val="3909625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GB" smtClean="0"/>
          </a:p>
        </p:txBody>
      </p:sp>
      <p:sp>
        <p:nvSpPr>
          <p:cNvPr id="37890" name="Content Placeholder 2"/>
          <p:cNvSpPr>
            <a:spLocks noGrp="1"/>
          </p:cNvSpPr>
          <p:nvPr>
            <p:ph idx="1"/>
          </p:nvPr>
        </p:nvSpPr>
        <p:spPr/>
        <p:txBody>
          <a:bodyPr/>
          <a:lstStyle/>
          <a:p>
            <a:pPr eaLnBrk="1" hangingPunct="1"/>
            <a:endParaRPr lang="en-GB" smtClean="0"/>
          </a:p>
        </p:txBody>
      </p:sp>
      <p:pic>
        <p:nvPicPr>
          <p:cNvPr id="37891" name="Picture 2" descr="C:\Users\Katie\Documents\Consolidated_allergy_definitive_V3_MR__09-02-12.ppt[1]\Slide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GB" smtClean="0"/>
          </a:p>
        </p:txBody>
      </p:sp>
      <p:sp>
        <p:nvSpPr>
          <p:cNvPr id="31746" name="Content Placeholder 2"/>
          <p:cNvSpPr>
            <a:spLocks noGrp="1"/>
          </p:cNvSpPr>
          <p:nvPr>
            <p:ph idx="1"/>
          </p:nvPr>
        </p:nvSpPr>
        <p:spPr/>
        <p:txBody>
          <a:bodyPr/>
          <a:lstStyle/>
          <a:p>
            <a:pPr eaLnBrk="1" hangingPunct="1"/>
            <a:endParaRPr lang="en-GB" smtClean="0"/>
          </a:p>
        </p:txBody>
      </p:sp>
      <p:pic>
        <p:nvPicPr>
          <p:cNvPr id="31747" name="Picture 2" descr="C:\Users\Katie\Documents\Consolidated_allergy_definitive_V3_MR__09-02-12.ppt[1]\Slide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endParaRPr lang="en-GB" smtClean="0"/>
          </a:p>
        </p:txBody>
      </p:sp>
      <p:sp>
        <p:nvSpPr>
          <p:cNvPr id="32770" name="Content Placeholder 2"/>
          <p:cNvSpPr>
            <a:spLocks noGrp="1"/>
          </p:cNvSpPr>
          <p:nvPr>
            <p:ph idx="1"/>
          </p:nvPr>
        </p:nvSpPr>
        <p:spPr/>
        <p:txBody>
          <a:bodyPr/>
          <a:lstStyle/>
          <a:p>
            <a:pPr eaLnBrk="1" hangingPunct="1"/>
            <a:endParaRPr lang="en-GB" smtClean="0"/>
          </a:p>
        </p:txBody>
      </p:sp>
      <p:pic>
        <p:nvPicPr>
          <p:cNvPr id="32771" name="Picture 2" descr="C:\Users\Katie\Documents\Consolidated_allergy_definitive_V3_MR__09-02-12.ppt[1]\Slide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endParaRPr lang="en-GB" smtClean="0"/>
          </a:p>
        </p:txBody>
      </p:sp>
      <p:sp>
        <p:nvSpPr>
          <p:cNvPr id="38914" name="Content Placeholder 2"/>
          <p:cNvSpPr>
            <a:spLocks noGrp="1"/>
          </p:cNvSpPr>
          <p:nvPr>
            <p:ph idx="1"/>
          </p:nvPr>
        </p:nvSpPr>
        <p:spPr/>
        <p:txBody>
          <a:bodyPr/>
          <a:lstStyle/>
          <a:p>
            <a:pPr eaLnBrk="1" hangingPunct="1"/>
            <a:endParaRPr lang="en-GB" smtClean="0"/>
          </a:p>
        </p:txBody>
      </p:sp>
      <p:pic>
        <p:nvPicPr>
          <p:cNvPr id="38915" name="Picture 2" descr="C:\Users\Katie\Documents\Consolidated_allergy_definitive_V3_MR__09-02-12.ppt[1]\Slide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GB" smtClean="0"/>
          </a:p>
        </p:txBody>
      </p:sp>
      <p:sp>
        <p:nvSpPr>
          <p:cNvPr id="39938" name="Content Placeholder 2"/>
          <p:cNvSpPr>
            <a:spLocks noGrp="1"/>
          </p:cNvSpPr>
          <p:nvPr>
            <p:ph idx="1"/>
          </p:nvPr>
        </p:nvSpPr>
        <p:spPr/>
        <p:txBody>
          <a:bodyPr/>
          <a:lstStyle/>
          <a:p>
            <a:pPr eaLnBrk="1" hangingPunct="1"/>
            <a:endParaRPr lang="en-GB" smtClean="0"/>
          </a:p>
        </p:txBody>
      </p:sp>
      <p:pic>
        <p:nvPicPr>
          <p:cNvPr id="39939" name="Picture 2" descr="C:\Users\Katie\Documents\Consolidated_allergy_definitive_V3_MR__09-02-12.ppt[1]\Slide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GB" smtClean="0"/>
          </a:p>
        </p:txBody>
      </p:sp>
      <p:sp>
        <p:nvSpPr>
          <p:cNvPr id="40962" name="Content Placeholder 2"/>
          <p:cNvSpPr>
            <a:spLocks noGrp="1"/>
          </p:cNvSpPr>
          <p:nvPr>
            <p:ph idx="1"/>
          </p:nvPr>
        </p:nvSpPr>
        <p:spPr/>
        <p:txBody>
          <a:bodyPr/>
          <a:lstStyle/>
          <a:p>
            <a:pPr eaLnBrk="1" hangingPunct="1"/>
            <a:endParaRPr lang="en-GB" smtClean="0"/>
          </a:p>
        </p:txBody>
      </p:sp>
      <p:pic>
        <p:nvPicPr>
          <p:cNvPr id="40963" name="Picture 2" descr="C:\Users\Katie\Documents\Consolidated_allergy_definitive_V3_MR__09-02-12.ppt[1]\Slide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GB" smtClean="0"/>
          </a:p>
        </p:txBody>
      </p:sp>
      <p:sp>
        <p:nvSpPr>
          <p:cNvPr id="41986" name="Content Placeholder 2"/>
          <p:cNvSpPr>
            <a:spLocks noGrp="1"/>
          </p:cNvSpPr>
          <p:nvPr>
            <p:ph idx="1"/>
          </p:nvPr>
        </p:nvSpPr>
        <p:spPr/>
        <p:txBody>
          <a:bodyPr/>
          <a:lstStyle/>
          <a:p>
            <a:pPr eaLnBrk="1" hangingPunct="1"/>
            <a:endParaRPr lang="en-GB" smtClean="0"/>
          </a:p>
        </p:txBody>
      </p:sp>
      <p:pic>
        <p:nvPicPr>
          <p:cNvPr id="41987" name="Picture 2" descr="C:\Users\Katie\Documents\Consolidated_allergy_definitive_V3_MR__09-02-12.ppt[1]\Slide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endParaRPr lang="en-GB" smtClean="0"/>
          </a:p>
        </p:txBody>
      </p:sp>
      <p:sp>
        <p:nvSpPr>
          <p:cNvPr id="43010" name="Content Placeholder 2"/>
          <p:cNvSpPr>
            <a:spLocks noGrp="1"/>
          </p:cNvSpPr>
          <p:nvPr>
            <p:ph idx="1"/>
          </p:nvPr>
        </p:nvSpPr>
        <p:spPr/>
        <p:txBody>
          <a:bodyPr/>
          <a:lstStyle/>
          <a:p>
            <a:pPr eaLnBrk="1" hangingPunct="1"/>
            <a:endParaRPr lang="en-GB" smtClean="0"/>
          </a:p>
        </p:txBody>
      </p:sp>
      <p:pic>
        <p:nvPicPr>
          <p:cNvPr id="43011" name="Picture 2" descr="C:\Users\Katie\Documents\Consolidated_allergy_definitive_V3_MR__09-02-12.ppt[1]\Slide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3071813"/>
            <a:ext cx="7772400" cy="1436687"/>
          </a:xfrm>
        </p:spPr>
        <p:txBody>
          <a:bodyPr/>
          <a:lstStyle/>
          <a:p>
            <a:pPr eaLnBrk="1" hangingPunct="1"/>
            <a:r>
              <a:rPr lang="en-US" sz="4400" b="0" dirty="0" smtClean="0"/>
              <a:t>Common allergic conditions in primary care</a:t>
            </a:r>
            <a:br>
              <a:rPr lang="en-US" sz="4400" b="0" dirty="0" smtClean="0"/>
            </a:br>
            <a:r>
              <a:rPr lang="en-US" sz="4400" b="0" dirty="0" err="1" smtClean="0"/>
              <a:t>Diagnosis?Prevention</a:t>
            </a:r>
            <a:r>
              <a:rPr lang="en-US" sz="4400" b="0" smtClean="0"/>
              <a:t>?</a:t>
            </a:r>
            <a:endParaRPr lang="en-US" sz="3500" b="0" smtClean="0"/>
          </a:p>
        </p:txBody>
      </p:sp>
      <p:sp>
        <p:nvSpPr>
          <p:cNvPr id="19459" name="Text Box 5"/>
          <p:cNvSpPr txBox="1">
            <a:spLocks noChangeArrowheads="1"/>
          </p:cNvSpPr>
          <p:nvPr/>
        </p:nvSpPr>
        <p:spPr bwMode="auto">
          <a:xfrm>
            <a:off x="1159874" y="5229200"/>
            <a:ext cx="6220437" cy="2480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spcBef>
                <a:spcPct val="20000"/>
              </a:spcBef>
            </a:pPr>
            <a:r>
              <a:rPr lang="nb-NO" sz="1600" dirty="0" smtClean="0">
                <a:solidFill>
                  <a:srgbClr val="074B88"/>
                </a:solidFill>
              </a:rPr>
              <a:t>Svein Høegh Henrichsen G.P. Oslo, Norway</a:t>
            </a:r>
          </a:p>
          <a:p>
            <a:pPr eaLnBrk="0" hangingPunct="0">
              <a:spcBef>
                <a:spcPct val="20000"/>
              </a:spcBef>
            </a:pPr>
            <a:r>
              <a:rPr lang="en-US" sz="1600" dirty="0" smtClean="0">
                <a:solidFill>
                  <a:srgbClr val="074B88"/>
                </a:solidFill>
              </a:rPr>
              <a:t>Researcher</a:t>
            </a:r>
            <a:r>
              <a:rPr lang="nb-NO" sz="1600" dirty="0" smtClean="0">
                <a:solidFill>
                  <a:srgbClr val="074B88"/>
                </a:solidFill>
              </a:rPr>
              <a:t> </a:t>
            </a:r>
            <a:r>
              <a:rPr lang="en-US" sz="1600" dirty="0" smtClean="0">
                <a:solidFill>
                  <a:srgbClr val="074B88"/>
                </a:solidFill>
              </a:rPr>
              <a:t>University</a:t>
            </a:r>
            <a:r>
              <a:rPr lang="nb-NO" sz="1600" dirty="0" smtClean="0">
                <a:solidFill>
                  <a:srgbClr val="074B88"/>
                </a:solidFill>
              </a:rPr>
              <a:t> </a:t>
            </a:r>
            <a:r>
              <a:rPr lang="nb-NO" sz="1600" dirty="0" err="1" smtClean="0">
                <a:solidFill>
                  <a:srgbClr val="074B88"/>
                </a:solidFill>
              </a:rPr>
              <a:t>of</a:t>
            </a:r>
            <a:r>
              <a:rPr lang="nb-NO" sz="1600" dirty="0" smtClean="0">
                <a:solidFill>
                  <a:srgbClr val="074B88"/>
                </a:solidFill>
              </a:rPr>
              <a:t> Oslo</a:t>
            </a:r>
          </a:p>
          <a:p>
            <a:pPr eaLnBrk="0" hangingPunct="0">
              <a:spcBef>
                <a:spcPct val="20000"/>
              </a:spcBef>
            </a:pPr>
            <a:r>
              <a:rPr lang="nb-NO" sz="1600" dirty="0" smtClean="0">
                <a:solidFill>
                  <a:srgbClr val="074B88"/>
                </a:solidFill>
              </a:rPr>
              <a:t>Chair Norwegian College </a:t>
            </a:r>
            <a:r>
              <a:rPr lang="en-US" sz="1600" dirty="0" smtClean="0">
                <a:solidFill>
                  <a:srgbClr val="074B88"/>
                </a:solidFill>
              </a:rPr>
              <a:t>of</a:t>
            </a:r>
            <a:r>
              <a:rPr lang="nb-NO" sz="1600" dirty="0" smtClean="0">
                <a:solidFill>
                  <a:srgbClr val="074B88"/>
                </a:solidFill>
              </a:rPr>
              <a:t> General </a:t>
            </a:r>
            <a:r>
              <a:rPr lang="en-US" sz="1600" dirty="0" err="1" smtClean="0">
                <a:solidFill>
                  <a:srgbClr val="074B88"/>
                </a:solidFill>
              </a:rPr>
              <a:t>Practise</a:t>
            </a:r>
            <a:r>
              <a:rPr lang="nb-NO" sz="1600" dirty="0" smtClean="0">
                <a:solidFill>
                  <a:srgbClr val="074B88"/>
                </a:solidFill>
              </a:rPr>
              <a:t> </a:t>
            </a:r>
          </a:p>
          <a:p>
            <a:pPr eaLnBrk="0" hangingPunct="0">
              <a:spcBef>
                <a:spcPct val="20000"/>
              </a:spcBef>
            </a:pPr>
            <a:r>
              <a:rPr lang="nb-NO" sz="1600" dirty="0" err="1" smtClean="0">
                <a:solidFill>
                  <a:srgbClr val="074B88"/>
                </a:solidFill>
              </a:rPr>
              <a:t>Working</a:t>
            </a:r>
            <a:r>
              <a:rPr lang="nb-NO" sz="1600" dirty="0" smtClean="0">
                <a:solidFill>
                  <a:srgbClr val="074B88"/>
                </a:solidFill>
              </a:rPr>
              <a:t> </a:t>
            </a:r>
            <a:r>
              <a:rPr lang="nb-NO" sz="1600" dirty="0" err="1" smtClean="0">
                <a:solidFill>
                  <a:srgbClr val="074B88"/>
                </a:solidFill>
              </a:rPr>
              <a:t>group</a:t>
            </a:r>
            <a:r>
              <a:rPr lang="nb-NO" sz="1600" dirty="0" smtClean="0">
                <a:solidFill>
                  <a:srgbClr val="074B88"/>
                </a:solidFill>
              </a:rPr>
              <a:t> </a:t>
            </a:r>
            <a:r>
              <a:rPr lang="nb-NO" sz="1600" dirty="0" err="1" smtClean="0">
                <a:solidFill>
                  <a:srgbClr val="074B88"/>
                </a:solidFill>
              </a:rPr>
              <a:t>on</a:t>
            </a:r>
            <a:r>
              <a:rPr lang="nb-NO" sz="1600" dirty="0" smtClean="0">
                <a:solidFill>
                  <a:srgbClr val="074B88"/>
                </a:solidFill>
              </a:rPr>
              <a:t> </a:t>
            </a:r>
            <a:r>
              <a:rPr lang="nb-NO" sz="1600" dirty="0" err="1" smtClean="0">
                <a:solidFill>
                  <a:srgbClr val="074B88"/>
                </a:solidFill>
              </a:rPr>
              <a:t>Respiratory</a:t>
            </a:r>
            <a:r>
              <a:rPr lang="nb-NO" sz="1600" dirty="0" smtClean="0">
                <a:solidFill>
                  <a:srgbClr val="074B88"/>
                </a:solidFill>
              </a:rPr>
              <a:t> </a:t>
            </a:r>
            <a:r>
              <a:rPr lang="nb-NO" sz="1600" dirty="0" err="1" smtClean="0">
                <a:solidFill>
                  <a:srgbClr val="074B88"/>
                </a:solidFill>
              </a:rPr>
              <a:t>Disease</a:t>
            </a:r>
            <a:endParaRPr lang="nb-NO" sz="1600" dirty="0" smtClean="0">
              <a:solidFill>
                <a:srgbClr val="074B88"/>
              </a:solidFill>
            </a:endParaRPr>
          </a:p>
          <a:p>
            <a:pPr eaLnBrk="0" hangingPunct="0">
              <a:spcBef>
                <a:spcPct val="20000"/>
              </a:spcBef>
            </a:pPr>
            <a:r>
              <a:rPr lang="nb-NO" sz="1600" dirty="0" err="1" smtClean="0">
                <a:solidFill>
                  <a:srgbClr val="074B88"/>
                </a:solidFill>
              </a:rPr>
              <a:t>Member</a:t>
            </a:r>
            <a:r>
              <a:rPr lang="nb-NO" sz="1600" dirty="0" smtClean="0">
                <a:solidFill>
                  <a:srgbClr val="074B88"/>
                </a:solidFill>
              </a:rPr>
              <a:t> Norwegian </a:t>
            </a:r>
            <a:r>
              <a:rPr lang="nb-NO" sz="1600" dirty="0" err="1" smtClean="0">
                <a:solidFill>
                  <a:srgbClr val="074B88"/>
                </a:solidFill>
              </a:rPr>
              <a:t>Governments</a:t>
            </a:r>
            <a:r>
              <a:rPr lang="nb-NO" sz="1600" dirty="0" smtClean="0">
                <a:solidFill>
                  <a:srgbClr val="074B88"/>
                </a:solidFill>
              </a:rPr>
              <a:t> </a:t>
            </a:r>
            <a:r>
              <a:rPr lang="nb-NO" sz="1600" dirty="0" err="1" smtClean="0">
                <a:solidFill>
                  <a:srgbClr val="074B88"/>
                </a:solidFill>
              </a:rPr>
              <a:t>Tobacco</a:t>
            </a:r>
            <a:r>
              <a:rPr lang="nb-NO" sz="1600" dirty="0" smtClean="0">
                <a:solidFill>
                  <a:srgbClr val="074B88"/>
                </a:solidFill>
              </a:rPr>
              <a:t> Council</a:t>
            </a:r>
          </a:p>
          <a:p>
            <a:pPr eaLnBrk="0" hangingPunct="0">
              <a:spcBef>
                <a:spcPct val="20000"/>
              </a:spcBef>
            </a:pPr>
            <a:endParaRPr lang="nb-NO" sz="1600" dirty="0" smtClean="0">
              <a:solidFill>
                <a:srgbClr val="074B88"/>
              </a:solidFill>
            </a:endParaRPr>
          </a:p>
          <a:p>
            <a:pPr eaLnBrk="0" hangingPunct="0">
              <a:spcBef>
                <a:spcPct val="20000"/>
              </a:spcBef>
            </a:pPr>
            <a:endParaRPr lang="nb-NO" sz="1600" dirty="0" smtClean="0">
              <a:solidFill>
                <a:srgbClr val="074B88"/>
              </a:solidFill>
            </a:endParaRPr>
          </a:p>
          <a:p>
            <a:pPr eaLnBrk="0" hangingPunct="0">
              <a:spcBef>
                <a:spcPct val="50000"/>
              </a:spcBef>
            </a:pPr>
            <a:endParaRPr lang="nb-NO" sz="1600" dirty="0" smtClean="0">
              <a:solidFill>
                <a:srgbClr val="074B88"/>
              </a:solidFill>
            </a:endParaRPr>
          </a:p>
        </p:txBody>
      </p:sp>
    </p:spTree>
    <p:extLst>
      <p:ext uri="{BB962C8B-B14F-4D97-AF65-F5344CB8AC3E}">
        <p14:creationId xmlns="" xmlns:p14="http://schemas.microsoft.com/office/powerpoint/2010/main" val="3836966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endParaRPr lang="en-GB" smtClean="0"/>
          </a:p>
        </p:txBody>
      </p:sp>
      <p:sp>
        <p:nvSpPr>
          <p:cNvPr id="45058" name="Content Placeholder 2"/>
          <p:cNvSpPr>
            <a:spLocks noGrp="1"/>
          </p:cNvSpPr>
          <p:nvPr>
            <p:ph idx="1"/>
          </p:nvPr>
        </p:nvSpPr>
        <p:spPr/>
        <p:txBody>
          <a:bodyPr/>
          <a:lstStyle/>
          <a:p>
            <a:pPr eaLnBrk="1" hangingPunct="1"/>
            <a:endParaRPr lang="en-GB" smtClean="0"/>
          </a:p>
        </p:txBody>
      </p:sp>
      <p:pic>
        <p:nvPicPr>
          <p:cNvPr id="45059" name="Picture 2" descr="C:\Users\Katie\Documents\Consolidated_allergy_definitive_V3_MR__09-02-12.ppt[1]\Slide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GB" smtClean="0"/>
          </a:p>
        </p:txBody>
      </p:sp>
      <p:sp>
        <p:nvSpPr>
          <p:cNvPr id="29698" name="Content Placeholder 2"/>
          <p:cNvSpPr>
            <a:spLocks noGrp="1"/>
          </p:cNvSpPr>
          <p:nvPr>
            <p:ph idx="1"/>
          </p:nvPr>
        </p:nvSpPr>
        <p:spPr/>
        <p:txBody>
          <a:bodyPr/>
          <a:lstStyle/>
          <a:p>
            <a:pPr eaLnBrk="1" hangingPunct="1"/>
            <a:endParaRPr lang="en-GB" smtClean="0"/>
          </a:p>
        </p:txBody>
      </p:sp>
      <p:pic>
        <p:nvPicPr>
          <p:cNvPr id="29699" name="Picture 2" descr="C:\Users\Katie\Documents\Consolidated_allergy_definitive_V3_MR__09-02-12.ppt[1]\Slide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74638"/>
            <a:ext cx="8229600" cy="1143000"/>
          </a:xfrm>
        </p:spPr>
        <p:txBody>
          <a:bodyPr/>
          <a:lstStyle/>
          <a:p>
            <a:pPr eaLnBrk="1" hangingPunct="1"/>
            <a:r>
              <a:rPr lang="en-US" b="1" dirty="0" smtClean="0">
                <a:solidFill>
                  <a:srgbClr val="FF0000"/>
                </a:solidFill>
              </a:rPr>
              <a:t>Testing</a:t>
            </a:r>
          </a:p>
        </p:txBody>
      </p:sp>
      <p:sp>
        <p:nvSpPr>
          <p:cNvPr id="30723" name="Rectangle 3"/>
          <p:cNvSpPr>
            <a:spLocks noGrp="1" noChangeArrowheads="1"/>
          </p:cNvSpPr>
          <p:nvPr>
            <p:ph type="body" idx="4294967295"/>
          </p:nvPr>
        </p:nvSpPr>
        <p:spPr>
          <a:xfrm>
            <a:off x="428625" y="1600200"/>
            <a:ext cx="8715375" cy="4525963"/>
          </a:xfrm>
        </p:spPr>
        <p:txBody>
          <a:bodyPr/>
          <a:lstStyle/>
          <a:p>
            <a:pPr marL="342900" indent="-342900" eaLnBrk="1" hangingPunct="1"/>
            <a:r>
              <a:rPr lang="en-US" sz="2000" dirty="0" smtClean="0">
                <a:solidFill>
                  <a:schemeClr val="tx1">
                    <a:lumMod val="75000"/>
                  </a:schemeClr>
                </a:solidFill>
                <a:latin typeface="Arial" pitchFamily="34" charset="0"/>
                <a:cs typeface="Arial" pitchFamily="34" charset="0"/>
              </a:rPr>
              <a:t>History and physical alone gives correct diagnosis only 50% of the time</a:t>
            </a:r>
            <a:r>
              <a:rPr lang="en-US" sz="2000" baseline="30000" dirty="0" smtClean="0">
                <a:solidFill>
                  <a:schemeClr val="tx1">
                    <a:lumMod val="75000"/>
                  </a:schemeClr>
                </a:solidFill>
                <a:latin typeface="Arial" pitchFamily="34" charset="0"/>
                <a:cs typeface="Arial" pitchFamily="34" charset="0"/>
              </a:rPr>
              <a:t>1</a:t>
            </a:r>
            <a:endParaRPr lang="en-US" sz="2000" dirty="0" smtClean="0">
              <a:solidFill>
                <a:schemeClr val="tx1">
                  <a:lumMod val="75000"/>
                </a:schemeClr>
              </a:solidFill>
              <a:latin typeface="Arial" pitchFamily="34" charset="0"/>
              <a:cs typeface="Arial" pitchFamily="34" charset="0"/>
            </a:endParaRPr>
          </a:p>
          <a:p>
            <a:pPr marL="342900" indent="-342900" eaLnBrk="1" hangingPunct="1"/>
            <a:r>
              <a:rPr lang="en-US" sz="2000" dirty="0" smtClean="0">
                <a:solidFill>
                  <a:schemeClr val="tx1">
                    <a:lumMod val="75000"/>
                  </a:schemeClr>
                </a:solidFill>
                <a:latin typeface="Arial" pitchFamily="34" charset="0"/>
                <a:cs typeface="Arial" pitchFamily="34" charset="0"/>
              </a:rPr>
              <a:t>Different causes demand different treatment </a:t>
            </a:r>
          </a:p>
          <a:p>
            <a:pPr marL="342900" indent="-342900" eaLnBrk="1" hangingPunct="1"/>
            <a:r>
              <a:rPr lang="en-US" sz="2000" dirty="0" smtClean="0">
                <a:solidFill>
                  <a:schemeClr val="tx1">
                    <a:lumMod val="75000"/>
                  </a:schemeClr>
                </a:solidFill>
                <a:latin typeface="Arial" pitchFamily="34" charset="0"/>
                <a:cs typeface="Arial" pitchFamily="34" charset="0"/>
              </a:rPr>
              <a:t>Testing for specific </a:t>
            </a:r>
            <a:r>
              <a:rPr lang="en-US" sz="2000" dirty="0" err="1" smtClean="0">
                <a:solidFill>
                  <a:schemeClr val="tx1">
                    <a:lumMod val="75000"/>
                  </a:schemeClr>
                </a:solidFill>
                <a:latin typeface="Arial" pitchFamily="34" charset="0"/>
                <a:cs typeface="Arial" pitchFamily="34" charset="0"/>
              </a:rPr>
              <a:t>IgE</a:t>
            </a:r>
            <a:r>
              <a:rPr lang="en-US" sz="2000" dirty="0" smtClean="0">
                <a:solidFill>
                  <a:schemeClr val="tx1">
                    <a:lumMod val="75000"/>
                  </a:schemeClr>
                </a:solidFill>
                <a:latin typeface="Arial" pitchFamily="34" charset="0"/>
                <a:cs typeface="Arial" pitchFamily="34" charset="0"/>
              </a:rPr>
              <a:t> levels can rule in/out </a:t>
            </a:r>
            <a:r>
              <a:rPr lang="en-US" sz="2000" dirty="0" err="1" smtClean="0">
                <a:solidFill>
                  <a:schemeClr val="tx1">
                    <a:lumMod val="75000"/>
                  </a:schemeClr>
                </a:solidFill>
                <a:latin typeface="Arial" pitchFamily="34" charset="0"/>
                <a:cs typeface="Arial" pitchFamily="34" charset="0"/>
              </a:rPr>
              <a:t>atopy</a:t>
            </a:r>
            <a:endParaRPr lang="en-US" sz="2000" dirty="0" smtClean="0">
              <a:solidFill>
                <a:schemeClr val="tx1">
                  <a:lumMod val="75000"/>
                </a:schemeClr>
              </a:solidFill>
              <a:latin typeface="Arial" pitchFamily="34" charset="0"/>
              <a:cs typeface="Arial" pitchFamily="34" charset="0"/>
            </a:endParaRPr>
          </a:p>
          <a:p>
            <a:pPr marL="342900" indent="-342900" eaLnBrk="1" hangingPunct="1"/>
            <a:r>
              <a:rPr lang="en-US" sz="2000" dirty="0" smtClean="0">
                <a:solidFill>
                  <a:schemeClr val="tx1">
                    <a:lumMod val="75000"/>
                  </a:schemeClr>
                </a:solidFill>
                <a:latin typeface="Arial" pitchFamily="34" charset="0"/>
                <a:cs typeface="Arial" pitchFamily="34" charset="0"/>
              </a:rPr>
              <a:t>If atopic: </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Antihistamines probably drug of choice</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Testing can help clinician in advising avoidance measures</a:t>
            </a:r>
          </a:p>
          <a:p>
            <a:pPr marL="342900" indent="-342900" eaLnBrk="1" hangingPunct="1"/>
            <a:r>
              <a:rPr lang="en-US" sz="2000" dirty="0" smtClean="0">
                <a:solidFill>
                  <a:schemeClr val="tx1">
                    <a:lumMod val="75000"/>
                  </a:schemeClr>
                </a:solidFill>
                <a:latin typeface="Arial" pitchFamily="34" charset="0"/>
                <a:cs typeface="Arial" pitchFamily="34" charset="0"/>
              </a:rPr>
              <a:t>If non-atopic:</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Results will allow you to focus on other etiologies</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Drugs of choice may include decongestants/steroids</a:t>
            </a:r>
          </a:p>
          <a:p>
            <a:pPr marL="762000" lvl="1" indent="-304800" eaLnBrk="1" hangingPunct="1">
              <a:buFontTx/>
              <a:buNone/>
            </a:pPr>
            <a:r>
              <a:rPr lang="en-US" sz="2000" dirty="0" smtClean="0">
                <a:solidFill>
                  <a:schemeClr val="tx1">
                    <a:lumMod val="75000"/>
                  </a:schemeClr>
                </a:solidFill>
                <a:latin typeface="Arial" pitchFamily="34" charset="0"/>
                <a:cs typeface="Arial" pitchFamily="34" charset="0"/>
              </a:rPr>
              <a:t>– Patient can avoid unnecessary/ineffective treatment</a:t>
            </a:r>
          </a:p>
          <a:p>
            <a:pPr marL="762000" lvl="1" indent="-304800" eaLnBrk="1" hangingPunct="1">
              <a:buFontTx/>
              <a:buNone/>
            </a:pPr>
            <a:endParaRPr lang="en-US" sz="2000" dirty="0" smtClean="0">
              <a:solidFill>
                <a:schemeClr val="accent1">
                  <a:lumMod val="75000"/>
                </a:schemeClr>
              </a:solidFill>
              <a:latin typeface="Arial" pitchFamily="34" charset="0"/>
              <a:cs typeface="Arial" pitchFamily="34" charset="0"/>
            </a:endParaRPr>
          </a:p>
          <a:p>
            <a:pPr marL="762000" lvl="1" indent="-304800" eaLnBrk="1" hangingPunct="1">
              <a:buFontTx/>
              <a:buNone/>
            </a:pPr>
            <a:endParaRPr lang="en-US" sz="2000" dirty="0" smtClean="0">
              <a:solidFill>
                <a:schemeClr val="accent1">
                  <a:lumMod val="75000"/>
                </a:schemeClr>
              </a:solidFill>
              <a:latin typeface="Arial" pitchFamily="34" charset="0"/>
              <a:cs typeface="Arial" pitchFamily="34" charset="0"/>
            </a:endParaRPr>
          </a:p>
        </p:txBody>
      </p:sp>
      <p:sp>
        <p:nvSpPr>
          <p:cNvPr id="429061" name="Line 5"/>
          <p:cNvSpPr>
            <a:spLocks noChangeShapeType="1"/>
          </p:cNvSpPr>
          <p:nvPr/>
        </p:nvSpPr>
        <p:spPr bwMode="auto">
          <a:xfrm>
            <a:off x="381000" y="5562600"/>
            <a:ext cx="8382000" cy="0"/>
          </a:xfrm>
          <a:prstGeom prst="line">
            <a:avLst/>
          </a:prstGeom>
          <a:noFill/>
          <a:ln w="9525" cap="rnd">
            <a:solidFill>
              <a:schemeClr val="bg2"/>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063" name="Rectangle 7"/>
          <p:cNvSpPr>
            <a:spLocks noChangeArrowheads="1"/>
          </p:cNvSpPr>
          <p:nvPr/>
        </p:nvSpPr>
        <p:spPr bwMode="auto">
          <a:xfrm>
            <a:off x="388524" y="6237312"/>
            <a:ext cx="8518525"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900" dirty="0">
                <a:solidFill>
                  <a:srgbClr val="777777"/>
                </a:solidFill>
              </a:rPr>
              <a:t>1. </a:t>
            </a:r>
            <a:r>
              <a:rPr lang="en-US" sz="900" dirty="0" err="1">
                <a:solidFill>
                  <a:srgbClr val="777777"/>
                </a:solidFill>
              </a:rPr>
              <a:t>Homburger</a:t>
            </a:r>
            <a:r>
              <a:rPr lang="en-US" sz="900" dirty="0">
                <a:solidFill>
                  <a:srgbClr val="777777"/>
                </a:solidFill>
              </a:rPr>
              <a:t> HA. </a:t>
            </a:r>
            <a:r>
              <a:rPr lang="en-US" sz="900" i="1" dirty="0">
                <a:solidFill>
                  <a:srgbClr val="777777"/>
                </a:solidFill>
              </a:rPr>
              <a:t>Arch </a:t>
            </a:r>
            <a:r>
              <a:rPr lang="en-US" sz="900" i="1" dirty="0" err="1">
                <a:solidFill>
                  <a:srgbClr val="777777"/>
                </a:solidFill>
              </a:rPr>
              <a:t>Pathol</a:t>
            </a:r>
            <a:r>
              <a:rPr lang="en-US" sz="900" i="1" dirty="0">
                <a:solidFill>
                  <a:srgbClr val="777777"/>
                </a:solidFill>
              </a:rPr>
              <a:t> Lab Med.</a:t>
            </a:r>
            <a:r>
              <a:rPr lang="en-US" sz="900" dirty="0">
                <a:solidFill>
                  <a:srgbClr val="777777"/>
                </a:solidFill>
              </a:rPr>
              <a:t> 2004;128:1028-1031.</a:t>
            </a:r>
            <a:r>
              <a:rPr lang="en-US" sz="900" b="1" dirty="0"/>
              <a:t> </a:t>
            </a:r>
          </a:p>
        </p:txBody>
      </p:sp>
    </p:spTree>
    <p:extLst>
      <p:ext uri="{BB962C8B-B14F-4D97-AF65-F5344CB8AC3E}">
        <p14:creationId xmlns="" xmlns:p14="http://schemas.microsoft.com/office/powerpoint/2010/main" val="35527092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9063"/>
                                        </p:tgtEl>
                                        <p:attrNameLst>
                                          <p:attrName>style.visibility</p:attrName>
                                        </p:attrNameLst>
                                      </p:cBhvr>
                                      <p:to>
                                        <p:strVal val="visible"/>
                                      </p:to>
                                    </p:set>
                                    <p:animEffect transition="in" filter="fade">
                                      <p:cBhvr>
                                        <p:cTn id="7" dur="1000"/>
                                        <p:tgtEl>
                                          <p:spTgt spid="429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9061"/>
                                        </p:tgtEl>
                                        <p:attrNameLst>
                                          <p:attrName>style.visibility</p:attrName>
                                        </p:attrNameLst>
                                      </p:cBhvr>
                                      <p:to>
                                        <p:strVal val="visible"/>
                                      </p:to>
                                    </p:set>
                                    <p:animEffect transition="in" filter="fade">
                                      <p:cBhvr>
                                        <p:cTn id="10" dur="1000"/>
                                        <p:tgtEl>
                                          <p:spTgt spid="429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animBg="1"/>
      <p:bldP spid="4290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GB" smtClean="0"/>
          </a:p>
        </p:txBody>
      </p:sp>
      <p:sp>
        <p:nvSpPr>
          <p:cNvPr id="47106" name="Content Placeholder 2"/>
          <p:cNvSpPr>
            <a:spLocks noGrp="1"/>
          </p:cNvSpPr>
          <p:nvPr>
            <p:ph idx="1"/>
          </p:nvPr>
        </p:nvSpPr>
        <p:spPr/>
        <p:txBody>
          <a:bodyPr/>
          <a:lstStyle/>
          <a:p>
            <a:pPr eaLnBrk="1" hangingPunct="1"/>
            <a:endParaRPr lang="en-GB" smtClean="0"/>
          </a:p>
        </p:txBody>
      </p:sp>
      <p:pic>
        <p:nvPicPr>
          <p:cNvPr id="47107" name="Picture 2" descr="C:\Users\Katie\Documents\Consolidated_allergy_definitive_V3_MR__09-02-12.ppt[1]\Slide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endParaRPr lang="en-GB" smtClean="0"/>
          </a:p>
        </p:txBody>
      </p:sp>
      <p:sp>
        <p:nvSpPr>
          <p:cNvPr id="48130" name="Content Placeholder 2"/>
          <p:cNvSpPr>
            <a:spLocks noGrp="1"/>
          </p:cNvSpPr>
          <p:nvPr>
            <p:ph idx="1"/>
          </p:nvPr>
        </p:nvSpPr>
        <p:spPr/>
        <p:txBody>
          <a:bodyPr/>
          <a:lstStyle/>
          <a:p>
            <a:pPr eaLnBrk="1" hangingPunct="1"/>
            <a:endParaRPr lang="en-GB" smtClean="0"/>
          </a:p>
        </p:txBody>
      </p:sp>
      <p:pic>
        <p:nvPicPr>
          <p:cNvPr id="48131" name="Picture 2" descr="C:\Users\Katie\Documents\Consolidated_allergy_definitive_V3_MR__09-02-12.ppt[1]\Slide3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GB" smtClean="0"/>
          </a:p>
        </p:txBody>
      </p:sp>
      <p:sp>
        <p:nvSpPr>
          <p:cNvPr id="49154" name="Content Placeholder 2"/>
          <p:cNvSpPr>
            <a:spLocks noGrp="1"/>
          </p:cNvSpPr>
          <p:nvPr>
            <p:ph idx="1"/>
          </p:nvPr>
        </p:nvSpPr>
        <p:spPr/>
        <p:txBody>
          <a:bodyPr/>
          <a:lstStyle/>
          <a:p>
            <a:pPr eaLnBrk="1" hangingPunct="1"/>
            <a:endParaRPr lang="en-GB" smtClean="0"/>
          </a:p>
        </p:txBody>
      </p:sp>
      <p:pic>
        <p:nvPicPr>
          <p:cNvPr id="49155" name="Picture 2" descr="C:\Users\Katie\Documents\Consolidated_allergy_definitive_V3_MR__09-02-12.ppt[1]\Slide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endParaRPr lang="en-GB" smtClean="0"/>
          </a:p>
        </p:txBody>
      </p:sp>
      <p:sp>
        <p:nvSpPr>
          <p:cNvPr id="50178" name="Content Placeholder 2"/>
          <p:cNvSpPr>
            <a:spLocks noGrp="1"/>
          </p:cNvSpPr>
          <p:nvPr>
            <p:ph idx="1"/>
          </p:nvPr>
        </p:nvSpPr>
        <p:spPr/>
        <p:txBody>
          <a:bodyPr/>
          <a:lstStyle/>
          <a:p>
            <a:pPr eaLnBrk="1" hangingPunct="1"/>
            <a:endParaRPr lang="en-GB" smtClean="0"/>
          </a:p>
        </p:txBody>
      </p:sp>
      <p:pic>
        <p:nvPicPr>
          <p:cNvPr id="50179" name="Picture 2" descr="C:\Users\Katie\Documents\Consolidated_allergy_definitive_V3_MR__09-02-12.ppt[1]\Slide3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endParaRPr lang="en-GB" smtClean="0"/>
          </a:p>
        </p:txBody>
      </p:sp>
      <p:sp>
        <p:nvSpPr>
          <p:cNvPr id="51202" name="Content Placeholder 2"/>
          <p:cNvSpPr>
            <a:spLocks noGrp="1"/>
          </p:cNvSpPr>
          <p:nvPr>
            <p:ph idx="1"/>
          </p:nvPr>
        </p:nvSpPr>
        <p:spPr/>
        <p:txBody>
          <a:bodyPr/>
          <a:lstStyle/>
          <a:p>
            <a:pPr eaLnBrk="1" hangingPunct="1"/>
            <a:endParaRPr lang="en-GB" smtClean="0"/>
          </a:p>
        </p:txBody>
      </p:sp>
      <p:pic>
        <p:nvPicPr>
          <p:cNvPr id="51203" name="Picture 2" descr="C:\Users\Katie\Documents\Consolidated_allergy_definitive_V3_MR__09-02-12.ppt[1]\Slide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GB" smtClean="0"/>
          </a:p>
        </p:txBody>
      </p:sp>
      <p:sp>
        <p:nvSpPr>
          <p:cNvPr id="52226" name="Content Placeholder 2"/>
          <p:cNvSpPr>
            <a:spLocks noGrp="1"/>
          </p:cNvSpPr>
          <p:nvPr>
            <p:ph idx="1"/>
          </p:nvPr>
        </p:nvSpPr>
        <p:spPr/>
        <p:txBody>
          <a:bodyPr/>
          <a:lstStyle/>
          <a:p>
            <a:pPr eaLnBrk="1" hangingPunct="1"/>
            <a:endParaRPr lang="en-GB" smtClean="0"/>
          </a:p>
        </p:txBody>
      </p:sp>
      <p:pic>
        <p:nvPicPr>
          <p:cNvPr id="52227" name="Picture 2" descr="C:\Users\Katie\Documents\Consolidated_allergy_definitive_V3_MR__09-02-12.ppt[1]\Slide3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endParaRPr lang="en-GB" smtClean="0"/>
          </a:p>
        </p:txBody>
      </p:sp>
      <p:sp>
        <p:nvSpPr>
          <p:cNvPr id="53250" name="Content Placeholder 2"/>
          <p:cNvSpPr>
            <a:spLocks noGrp="1"/>
          </p:cNvSpPr>
          <p:nvPr>
            <p:ph idx="1"/>
          </p:nvPr>
        </p:nvSpPr>
        <p:spPr/>
        <p:txBody>
          <a:bodyPr/>
          <a:lstStyle/>
          <a:p>
            <a:pPr eaLnBrk="1" hangingPunct="1"/>
            <a:endParaRPr lang="en-GB" smtClean="0"/>
          </a:p>
        </p:txBody>
      </p:sp>
      <p:pic>
        <p:nvPicPr>
          <p:cNvPr id="53251" name="Picture 2" descr="C:\Users\Katie\Documents\Consolidated_allergy_definitive_V3_MR__09-02-12.ppt[1]\Slide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en-GB" smtClean="0"/>
          </a:p>
        </p:txBody>
      </p:sp>
      <p:sp>
        <p:nvSpPr>
          <p:cNvPr id="16386" name="Content Placeholder 2"/>
          <p:cNvSpPr>
            <a:spLocks noGrp="1"/>
          </p:cNvSpPr>
          <p:nvPr>
            <p:ph idx="1"/>
          </p:nvPr>
        </p:nvSpPr>
        <p:spPr/>
        <p:txBody>
          <a:bodyPr/>
          <a:lstStyle/>
          <a:p>
            <a:pPr eaLnBrk="1" hangingPunct="1"/>
            <a:endParaRPr lang="en-GB" smtClean="0"/>
          </a:p>
        </p:txBody>
      </p:sp>
      <p:pic>
        <p:nvPicPr>
          <p:cNvPr id="16387" name="Picture 2" descr="C:\Users\Katie\Documents\Consolidated_allergy_definitive_V3_MR__09-02-12.ppt[1]\Slide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GB" smtClean="0"/>
          </a:p>
        </p:txBody>
      </p:sp>
      <p:sp>
        <p:nvSpPr>
          <p:cNvPr id="46082" name="Content Placeholder 2"/>
          <p:cNvSpPr>
            <a:spLocks noGrp="1"/>
          </p:cNvSpPr>
          <p:nvPr>
            <p:ph idx="1"/>
          </p:nvPr>
        </p:nvSpPr>
        <p:spPr/>
        <p:txBody>
          <a:bodyPr/>
          <a:lstStyle/>
          <a:p>
            <a:pPr eaLnBrk="1" hangingPunct="1"/>
            <a:endParaRPr lang="en-GB" smtClean="0"/>
          </a:p>
        </p:txBody>
      </p:sp>
      <p:pic>
        <p:nvPicPr>
          <p:cNvPr id="46083" name="Picture 2" descr="C:\Users\Katie\Documents\Consolidated_allergy_definitive_V3_MR__09-02-12.ppt[1]\Slide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idx="4294967295"/>
          </p:nvPr>
        </p:nvSpPr>
        <p:spPr>
          <a:xfrm>
            <a:off x="0" y="274638"/>
            <a:ext cx="8229600" cy="1143000"/>
          </a:xfrm>
        </p:spPr>
        <p:txBody>
          <a:bodyPr/>
          <a:lstStyle/>
          <a:p>
            <a:pPr eaLnBrk="1" hangingPunct="1"/>
            <a:r>
              <a:rPr lang="en-US" sz="2800" dirty="0" smtClean="0"/>
              <a:t>Quantitative Measurements of </a:t>
            </a:r>
            <a:r>
              <a:rPr lang="en-US" sz="2800" dirty="0" err="1" smtClean="0"/>
              <a:t>spesific</a:t>
            </a:r>
            <a:r>
              <a:rPr lang="en-US" sz="2800" dirty="0" smtClean="0"/>
              <a:t> </a:t>
            </a:r>
            <a:r>
              <a:rPr lang="en-US" sz="2800" dirty="0" err="1" smtClean="0"/>
              <a:t>IgE</a:t>
            </a:r>
            <a:r>
              <a:rPr lang="en-US" sz="2800" dirty="0" smtClean="0"/>
              <a:t>/ </a:t>
            </a:r>
          </a:p>
        </p:txBody>
      </p:sp>
      <p:sp>
        <p:nvSpPr>
          <p:cNvPr id="50179" name="Rectangle 6"/>
          <p:cNvSpPr>
            <a:spLocks noGrp="1" noChangeArrowheads="1"/>
          </p:cNvSpPr>
          <p:nvPr>
            <p:ph type="body" idx="4294967295"/>
          </p:nvPr>
        </p:nvSpPr>
        <p:spPr>
          <a:xfrm>
            <a:off x="0" y="1079500"/>
            <a:ext cx="8686800" cy="5157812"/>
          </a:xfrm>
        </p:spPr>
        <p:txBody>
          <a:bodyPr/>
          <a:lstStyle/>
          <a:p>
            <a:pPr eaLnBrk="1" hangingPunct="1"/>
            <a:r>
              <a:rPr lang="en-US" sz="2800" dirty="0" smtClean="0">
                <a:solidFill>
                  <a:schemeClr val="tx1">
                    <a:lumMod val="75000"/>
                  </a:schemeClr>
                </a:solidFill>
              </a:rPr>
              <a:t>Blood test – easily done</a:t>
            </a:r>
          </a:p>
          <a:p>
            <a:pPr eaLnBrk="1" hangingPunct="1"/>
            <a:r>
              <a:rPr lang="en-US" sz="2800" i="1" dirty="0" smtClean="0">
                <a:solidFill>
                  <a:schemeClr val="tx1">
                    <a:lumMod val="75000"/>
                  </a:schemeClr>
                </a:solidFill>
              </a:rPr>
              <a:t>In vitro</a:t>
            </a:r>
            <a:r>
              <a:rPr lang="en-US" sz="2800" dirty="0" smtClean="0">
                <a:solidFill>
                  <a:schemeClr val="tx1">
                    <a:lumMod val="75000"/>
                  </a:schemeClr>
                </a:solidFill>
              </a:rPr>
              <a:t> blood testing and skin prick testing (SPT) viewed as equally good</a:t>
            </a:r>
          </a:p>
          <a:p>
            <a:pPr eaLnBrk="1" hangingPunct="1"/>
            <a:r>
              <a:rPr lang="en-US" sz="2800" dirty="0" smtClean="0"/>
              <a:t>Regional </a:t>
            </a:r>
            <a:r>
              <a:rPr lang="en-US" sz="2800" dirty="0"/>
              <a:t>respiratory profiles </a:t>
            </a:r>
            <a:endParaRPr lang="en-US" sz="2800" dirty="0" smtClean="0"/>
          </a:p>
          <a:p>
            <a:pPr lvl="1" eaLnBrk="1" hangingPunct="1"/>
            <a:r>
              <a:rPr lang="en-US" sz="1600" dirty="0" smtClean="0"/>
              <a:t>Geographic </a:t>
            </a:r>
            <a:r>
              <a:rPr lang="en-US" sz="1600" dirty="0"/>
              <a:t>pollen patterns </a:t>
            </a:r>
          </a:p>
          <a:p>
            <a:pPr lvl="1" eaLnBrk="1" hangingPunct="1"/>
            <a:r>
              <a:rPr lang="en-US" sz="1600" dirty="0"/>
              <a:t>Regional disease prevalence</a:t>
            </a:r>
          </a:p>
          <a:p>
            <a:pPr lvl="1" eaLnBrk="1" hangingPunct="1"/>
            <a:r>
              <a:rPr lang="en-US" sz="1600" dirty="0"/>
              <a:t>Cross reactivity to other allergens in each inhalant class</a:t>
            </a:r>
          </a:p>
          <a:p>
            <a:pPr eaLnBrk="1" hangingPunct="1"/>
            <a:r>
              <a:rPr lang="en-US" sz="2400" dirty="0" smtClean="0">
                <a:solidFill>
                  <a:schemeClr val="tx1">
                    <a:lumMod val="75000"/>
                  </a:schemeClr>
                </a:solidFill>
              </a:rPr>
              <a:t>Allergy </a:t>
            </a:r>
            <a:r>
              <a:rPr lang="en-US" sz="2400" dirty="0">
                <a:solidFill>
                  <a:schemeClr val="tx1">
                    <a:lumMod val="75000"/>
                  </a:schemeClr>
                </a:solidFill>
              </a:rPr>
              <a:t>March profiles include key food/inhalant allergens</a:t>
            </a:r>
          </a:p>
          <a:p>
            <a:pPr lvl="1" eaLnBrk="1" hangingPunct="1"/>
            <a:r>
              <a:rPr lang="en-US" sz="1600" dirty="0">
                <a:solidFill>
                  <a:schemeClr val="tx1">
                    <a:lumMod val="75000"/>
                  </a:schemeClr>
                </a:solidFill>
              </a:rPr>
              <a:t>Six foods account for 90% of food allergy reactions in children</a:t>
            </a:r>
            <a:r>
              <a:rPr lang="en-US" sz="1600" baseline="30000" dirty="0">
                <a:solidFill>
                  <a:schemeClr val="tx1">
                    <a:lumMod val="75000"/>
                  </a:schemeClr>
                </a:solidFill>
              </a:rPr>
              <a:t>4</a:t>
            </a:r>
          </a:p>
          <a:p>
            <a:pPr lvl="1" eaLnBrk="1" hangingPunct="1"/>
            <a:r>
              <a:rPr lang="en-US" sz="1600" dirty="0">
                <a:solidFill>
                  <a:schemeClr val="tx1">
                    <a:lumMod val="75000"/>
                  </a:schemeClr>
                </a:solidFill>
              </a:rPr>
              <a:t>Inhalants include common/cross-reactive indoor and outdoor </a:t>
            </a:r>
            <a:r>
              <a:rPr lang="en-US" sz="1600" dirty="0" smtClean="0">
                <a:solidFill>
                  <a:schemeClr val="tx1">
                    <a:lumMod val="75000"/>
                  </a:schemeClr>
                </a:solidFill>
              </a:rPr>
              <a:t>allergens</a:t>
            </a:r>
          </a:p>
          <a:p>
            <a:pPr lvl="1" eaLnBrk="1" hangingPunct="1"/>
            <a:r>
              <a:rPr lang="en-US" sz="1600" dirty="0" smtClean="0">
                <a:solidFill>
                  <a:schemeClr val="tx1">
                    <a:lumMod val="75000"/>
                  </a:schemeClr>
                </a:solidFill>
              </a:rPr>
              <a:t>Generally </a:t>
            </a:r>
            <a:r>
              <a:rPr lang="en-US" sz="1600" dirty="0">
                <a:solidFill>
                  <a:schemeClr val="tx1">
                    <a:lumMod val="75000"/>
                  </a:schemeClr>
                </a:solidFill>
              </a:rPr>
              <a:t>recommended for children ≤6 years of age, based on symptoms </a:t>
            </a:r>
          </a:p>
          <a:p>
            <a:pPr eaLnBrk="1" hangingPunct="1"/>
            <a:endParaRPr lang="en-US" sz="1600" baseline="40000" dirty="0" smtClean="0">
              <a:solidFill>
                <a:srgbClr val="4D4D4D"/>
              </a:solidFill>
            </a:endParaRPr>
          </a:p>
          <a:p>
            <a:pPr eaLnBrk="1" hangingPunct="1"/>
            <a:endParaRPr lang="en-US" sz="1600" u="sng" baseline="40000" dirty="0" smtClean="0">
              <a:solidFill>
                <a:srgbClr val="4D4D4D"/>
              </a:solidFill>
            </a:endParaRPr>
          </a:p>
        </p:txBody>
      </p:sp>
      <p:sp>
        <p:nvSpPr>
          <p:cNvPr id="282631" name="Line 7"/>
          <p:cNvSpPr>
            <a:spLocks noChangeShapeType="1"/>
          </p:cNvSpPr>
          <p:nvPr/>
        </p:nvSpPr>
        <p:spPr bwMode="auto">
          <a:xfrm>
            <a:off x="381000" y="4851400"/>
            <a:ext cx="8382000" cy="0"/>
          </a:xfrm>
          <a:prstGeom prst="line">
            <a:avLst/>
          </a:prstGeom>
          <a:noFill/>
          <a:ln w="9525" cap="rnd">
            <a:solidFill>
              <a:schemeClr val="bg2"/>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20044571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31"/>
                                        </p:tgtEl>
                                        <p:attrNameLst>
                                          <p:attrName>style.visibility</p:attrName>
                                        </p:attrNameLst>
                                      </p:cBhvr>
                                      <p:to>
                                        <p:strVal val="visible"/>
                                      </p:to>
                                    </p:set>
                                    <p:animEffect transition="in" filter="fade">
                                      <p:cBhvr>
                                        <p:cTn id="7" dur="1000"/>
                                        <p:tgtEl>
                                          <p:spTgt spid="282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endParaRPr lang="en-GB" smtClean="0"/>
          </a:p>
        </p:txBody>
      </p:sp>
      <p:sp>
        <p:nvSpPr>
          <p:cNvPr id="56322" name="Content Placeholder 2"/>
          <p:cNvSpPr>
            <a:spLocks noGrp="1"/>
          </p:cNvSpPr>
          <p:nvPr>
            <p:ph idx="1"/>
          </p:nvPr>
        </p:nvSpPr>
        <p:spPr/>
        <p:txBody>
          <a:bodyPr/>
          <a:lstStyle/>
          <a:p>
            <a:pPr eaLnBrk="1" hangingPunct="1"/>
            <a:endParaRPr lang="en-GB" smtClean="0"/>
          </a:p>
        </p:txBody>
      </p:sp>
      <p:pic>
        <p:nvPicPr>
          <p:cNvPr id="56323" name="Picture 2" descr="C:\Users\Katie\Documents\Consolidated_allergy_definitive_V3_MR__09-02-12.ppt[1]\Slide4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GB" smtClean="0"/>
          </a:p>
        </p:txBody>
      </p:sp>
      <p:sp>
        <p:nvSpPr>
          <p:cNvPr id="58370" name="Content Placeholder 2"/>
          <p:cNvSpPr>
            <a:spLocks noGrp="1"/>
          </p:cNvSpPr>
          <p:nvPr>
            <p:ph idx="1"/>
          </p:nvPr>
        </p:nvSpPr>
        <p:spPr/>
        <p:txBody>
          <a:bodyPr/>
          <a:lstStyle/>
          <a:p>
            <a:pPr eaLnBrk="1" hangingPunct="1"/>
            <a:endParaRPr lang="en-GB" smtClean="0"/>
          </a:p>
        </p:txBody>
      </p:sp>
      <p:pic>
        <p:nvPicPr>
          <p:cNvPr id="58371" name="Picture 2" descr="C:\Users\Katie\Documents\Consolidated_allergy_definitive_V3_MR__09-02-12.ppt[1]\Slide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3071813"/>
            <a:ext cx="7772400" cy="1436687"/>
          </a:xfrm>
        </p:spPr>
        <p:txBody>
          <a:bodyPr/>
          <a:lstStyle/>
          <a:p>
            <a:pPr eaLnBrk="1" hangingPunct="1"/>
            <a:r>
              <a:rPr lang="en-US" sz="4400" b="0" dirty="0" smtClean="0"/>
              <a:t>Common allergic conditions in primary care -</a:t>
            </a:r>
            <a:br>
              <a:rPr lang="en-US" sz="4400" b="0" dirty="0" smtClean="0"/>
            </a:br>
            <a:r>
              <a:rPr lang="en-US" sz="4400" b="0" dirty="0"/>
              <a:t>T</a:t>
            </a:r>
            <a:r>
              <a:rPr lang="en-US" sz="4400" b="0" dirty="0" smtClean="0"/>
              <a:t>reatment</a:t>
            </a:r>
            <a:endParaRPr lang="en-US" sz="3500" b="0" dirty="0" smtClean="0"/>
          </a:p>
        </p:txBody>
      </p:sp>
      <p:sp>
        <p:nvSpPr>
          <p:cNvPr id="19459" name="Text Box 5"/>
          <p:cNvSpPr txBox="1">
            <a:spLocks noChangeArrowheads="1"/>
          </p:cNvSpPr>
          <p:nvPr/>
        </p:nvSpPr>
        <p:spPr bwMode="auto">
          <a:xfrm>
            <a:off x="1187450" y="5572125"/>
            <a:ext cx="5905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0" eaLnBrk="0" hangingPunct="0">
              <a:spcBef>
                <a:spcPct val="20000"/>
              </a:spcBef>
            </a:pPr>
            <a:r>
              <a:rPr lang="pt-BR" b="1" dirty="0">
                <a:solidFill>
                  <a:srgbClr val="4F81BD">
                    <a:lumMod val="75000"/>
                  </a:srgbClr>
                </a:solidFill>
                <a:latin typeface="Calibri"/>
              </a:rPr>
              <a:t>Jaime Correia de Sousa </a:t>
            </a:r>
            <a:endParaRPr lang="en-US" b="1" dirty="0">
              <a:solidFill>
                <a:srgbClr val="4F81BD">
                  <a:lumMod val="75000"/>
                </a:srgbClr>
              </a:solidFill>
              <a:latin typeface="Calibri"/>
            </a:endParaRPr>
          </a:p>
        </p:txBody>
      </p:sp>
    </p:spTree>
    <p:extLst>
      <p:ext uri="{BB962C8B-B14F-4D97-AF65-F5344CB8AC3E}">
        <p14:creationId xmlns="" xmlns:p14="http://schemas.microsoft.com/office/powerpoint/2010/main" val="1323137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endParaRPr lang="en-GB" smtClean="0"/>
          </a:p>
        </p:txBody>
      </p:sp>
      <p:sp>
        <p:nvSpPr>
          <p:cNvPr id="59394" name="Content Placeholder 2"/>
          <p:cNvSpPr>
            <a:spLocks noGrp="1"/>
          </p:cNvSpPr>
          <p:nvPr>
            <p:ph idx="1"/>
          </p:nvPr>
        </p:nvSpPr>
        <p:spPr/>
        <p:txBody>
          <a:bodyPr/>
          <a:lstStyle/>
          <a:p>
            <a:pPr eaLnBrk="1" hangingPunct="1"/>
            <a:endParaRPr lang="en-GB" smtClean="0"/>
          </a:p>
        </p:txBody>
      </p:sp>
      <p:pic>
        <p:nvPicPr>
          <p:cNvPr id="59395" name="Picture 2" descr="C:\Users\Katie\Documents\Consolidated_allergy_definitive_V3_MR__09-02-12.ppt[1]\Slide4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endParaRPr lang="en-GB" smtClean="0"/>
          </a:p>
        </p:txBody>
      </p:sp>
      <p:sp>
        <p:nvSpPr>
          <p:cNvPr id="60418" name="Content Placeholder 2"/>
          <p:cNvSpPr>
            <a:spLocks noGrp="1"/>
          </p:cNvSpPr>
          <p:nvPr>
            <p:ph idx="1"/>
          </p:nvPr>
        </p:nvSpPr>
        <p:spPr/>
        <p:txBody>
          <a:bodyPr/>
          <a:lstStyle/>
          <a:p>
            <a:pPr eaLnBrk="1" hangingPunct="1"/>
            <a:endParaRPr lang="en-GB" smtClean="0"/>
          </a:p>
        </p:txBody>
      </p:sp>
      <p:pic>
        <p:nvPicPr>
          <p:cNvPr id="60419" name="Picture 2" descr="C:\Users\Katie\Documents\Consolidated_allergy_definitive_V3_MR__09-02-12.ppt[1]\Slide4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endParaRPr lang="en-GB" smtClean="0"/>
          </a:p>
        </p:txBody>
      </p:sp>
      <p:sp>
        <p:nvSpPr>
          <p:cNvPr id="61442" name="Content Placeholder 2"/>
          <p:cNvSpPr>
            <a:spLocks noGrp="1"/>
          </p:cNvSpPr>
          <p:nvPr>
            <p:ph idx="1"/>
          </p:nvPr>
        </p:nvSpPr>
        <p:spPr/>
        <p:txBody>
          <a:bodyPr/>
          <a:lstStyle/>
          <a:p>
            <a:pPr eaLnBrk="1" hangingPunct="1"/>
            <a:endParaRPr lang="en-GB" smtClean="0"/>
          </a:p>
        </p:txBody>
      </p:sp>
      <p:pic>
        <p:nvPicPr>
          <p:cNvPr id="61443" name="Picture 2" descr="C:\Users\Katie\Documents\Consolidated_allergy_definitive_V3_MR__09-02-12.ppt[1]\Slide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GB" smtClean="0"/>
          </a:p>
        </p:txBody>
      </p:sp>
      <p:sp>
        <p:nvSpPr>
          <p:cNvPr id="62466" name="Content Placeholder 2"/>
          <p:cNvSpPr>
            <a:spLocks noGrp="1"/>
          </p:cNvSpPr>
          <p:nvPr>
            <p:ph idx="1"/>
          </p:nvPr>
        </p:nvSpPr>
        <p:spPr/>
        <p:txBody>
          <a:bodyPr/>
          <a:lstStyle/>
          <a:p>
            <a:pPr eaLnBrk="1" hangingPunct="1"/>
            <a:endParaRPr lang="en-GB" smtClean="0"/>
          </a:p>
        </p:txBody>
      </p:sp>
      <p:pic>
        <p:nvPicPr>
          <p:cNvPr id="62467" name="Picture 2" descr="C:\Users\Katie\Documents\Consolidated_allergy_definitive_V3_MR__09-02-12.ppt[1]\Slid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endParaRPr lang="en-GB" smtClean="0"/>
          </a:p>
        </p:txBody>
      </p:sp>
      <p:sp>
        <p:nvSpPr>
          <p:cNvPr id="63490" name="Content Placeholder 2"/>
          <p:cNvSpPr>
            <a:spLocks noGrp="1"/>
          </p:cNvSpPr>
          <p:nvPr>
            <p:ph idx="1"/>
          </p:nvPr>
        </p:nvSpPr>
        <p:spPr/>
        <p:txBody>
          <a:bodyPr/>
          <a:lstStyle/>
          <a:p>
            <a:pPr eaLnBrk="1" hangingPunct="1"/>
            <a:endParaRPr lang="en-GB" smtClean="0"/>
          </a:p>
        </p:txBody>
      </p:sp>
      <p:pic>
        <p:nvPicPr>
          <p:cNvPr id="63491" name="Picture 2" descr="C:\Users\Katie\Documents\Consolidated_allergy_definitive_V3_MR__09-02-12.ppt[1]\Slide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GB" smtClean="0"/>
          </a:p>
        </p:txBody>
      </p:sp>
      <p:sp>
        <p:nvSpPr>
          <p:cNvPr id="17410" name="Content Placeholder 2"/>
          <p:cNvSpPr>
            <a:spLocks noGrp="1"/>
          </p:cNvSpPr>
          <p:nvPr>
            <p:ph idx="1"/>
          </p:nvPr>
        </p:nvSpPr>
        <p:spPr/>
        <p:txBody>
          <a:bodyPr/>
          <a:lstStyle/>
          <a:p>
            <a:pPr eaLnBrk="1" hangingPunct="1"/>
            <a:endParaRPr lang="en-GB" smtClean="0"/>
          </a:p>
        </p:txBody>
      </p:sp>
      <p:pic>
        <p:nvPicPr>
          <p:cNvPr id="17411" name="Picture 2" descr="C:\Users\Katie\Documents\Consolidated_allergy_definitive_V3_MR__09-02-12.ppt[1]\Slide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endParaRPr lang="en-GB" smtClean="0"/>
          </a:p>
        </p:txBody>
      </p:sp>
      <p:sp>
        <p:nvSpPr>
          <p:cNvPr id="64514" name="Content Placeholder 2"/>
          <p:cNvSpPr>
            <a:spLocks noGrp="1"/>
          </p:cNvSpPr>
          <p:nvPr>
            <p:ph idx="1"/>
          </p:nvPr>
        </p:nvSpPr>
        <p:spPr/>
        <p:txBody>
          <a:bodyPr/>
          <a:lstStyle/>
          <a:p>
            <a:pPr eaLnBrk="1" hangingPunct="1"/>
            <a:endParaRPr lang="en-GB" smtClean="0"/>
          </a:p>
        </p:txBody>
      </p:sp>
      <p:pic>
        <p:nvPicPr>
          <p:cNvPr id="64515" name="Picture 2" descr="C:\Users\Katie\Documents\Consolidated_allergy_definitive_V3_MR__09-02-12.ppt[1]\Slide5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endParaRPr lang="en-GB" smtClean="0"/>
          </a:p>
        </p:txBody>
      </p:sp>
      <p:sp>
        <p:nvSpPr>
          <p:cNvPr id="65538" name="Content Placeholder 2"/>
          <p:cNvSpPr>
            <a:spLocks noGrp="1"/>
          </p:cNvSpPr>
          <p:nvPr>
            <p:ph idx="1"/>
          </p:nvPr>
        </p:nvSpPr>
        <p:spPr/>
        <p:txBody>
          <a:bodyPr/>
          <a:lstStyle/>
          <a:p>
            <a:pPr eaLnBrk="1" hangingPunct="1"/>
            <a:endParaRPr lang="en-GB" smtClean="0"/>
          </a:p>
        </p:txBody>
      </p:sp>
      <p:pic>
        <p:nvPicPr>
          <p:cNvPr id="65539" name="Picture 2" descr="C:\Users\Katie\Documents\Consolidated_allergy_definitive_V3_MR__09-02-12.ppt[1]\Slide5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endParaRPr lang="en-GB" smtClean="0"/>
          </a:p>
        </p:txBody>
      </p:sp>
      <p:sp>
        <p:nvSpPr>
          <p:cNvPr id="66562" name="Content Placeholder 2"/>
          <p:cNvSpPr>
            <a:spLocks noGrp="1"/>
          </p:cNvSpPr>
          <p:nvPr>
            <p:ph idx="1"/>
          </p:nvPr>
        </p:nvSpPr>
        <p:spPr/>
        <p:txBody>
          <a:bodyPr/>
          <a:lstStyle/>
          <a:p>
            <a:pPr eaLnBrk="1" hangingPunct="1"/>
            <a:endParaRPr lang="en-GB" smtClean="0"/>
          </a:p>
        </p:txBody>
      </p:sp>
      <p:pic>
        <p:nvPicPr>
          <p:cNvPr id="66563" name="Picture 2" descr="C:\Users\Katie\Documents\Consolidated_allergy_definitive_V3_MR__09-02-12.ppt[1]\Slide5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endParaRPr lang="en-GB" smtClean="0"/>
          </a:p>
        </p:txBody>
      </p:sp>
      <p:sp>
        <p:nvSpPr>
          <p:cNvPr id="67586" name="Content Placeholder 2"/>
          <p:cNvSpPr>
            <a:spLocks noGrp="1"/>
          </p:cNvSpPr>
          <p:nvPr>
            <p:ph idx="1"/>
          </p:nvPr>
        </p:nvSpPr>
        <p:spPr/>
        <p:txBody>
          <a:bodyPr/>
          <a:lstStyle/>
          <a:p>
            <a:pPr eaLnBrk="1" hangingPunct="1"/>
            <a:endParaRPr lang="en-GB" smtClean="0"/>
          </a:p>
        </p:txBody>
      </p:sp>
      <p:pic>
        <p:nvPicPr>
          <p:cNvPr id="67587" name="Picture 2" descr="C:\Users\Katie\Documents\Consolidated_allergy_definitive_V3_MR__09-02-12.ppt[1]\Slide5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endParaRPr lang="en-GB" smtClean="0"/>
          </a:p>
        </p:txBody>
      </p:sp>
      <p:sp>
        <p:nvSpPr>
          <p:cNvPr id="68610" name="Content Placeholder 2"/>
          <p:cNvSpPr>
            <a:spLocks noGrp="1"/>
          </p:cNvSpPr>
          <p:nvPr>
            <p:ph idx="1"/>
          </p:nvPr>
        </p:nvSpPr>
        <p:spPr/>
        <p:txBody>
          <a:bodyPr/>
          <a:lstStyle/>
          <a:p>
            <a:pPr eaLnBrk="1" hangingPunct="1"/>
            <a:endParaRPr lang="en-GB" smtClean="0"/>
          </a:p>
        </p:txBody>
      </p:sp>
      <p:pic>
        <p:nvPicPr>
          <p:cNvPr id="68611" name="Picture 2" descr="C:\Users\Katie\Documents\Consolidated_allergy_definitive_V3_MR__09-02-12.ppt[1]\Slide5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endParaRPr lang="en-GB" smtClean="0"/>
          </a:p>
        </p:txBody>
      </p:sp>
      <p:sp>
        <p:nvSpPr>
          <p:cNvPr id="69634" name="Content Placeholder 2"/>
          <p:cNvSpPr>
            <a:spLocks noGrp="1"/>
          </p:cNvSpPr>
          <p:nvPr>
            <p:ph idx="1"/>
          </p:nvPr>
        </p:nvSpPr>
        <p:spPr/>
        <p:txBody>
          <a:bodyPr/>
          <a:lstStyle/>
          <a:p>
            <a:pPr eaLnBrk="1" hangingPunct="1"/>
            <a:endParaRPr lang="en-GB" smtClean="0"/>
          </a:p>
        </p:txBody>
      </p:sp>
      <p:pic>
        <p:nvPicPr>
          <p:cNvPr id="69635" name="Picture 2" descr="C:\Users\Katie\Documents\Consolidated_allergy_definitive_V3_MR__09-02-12.ppt[1]\Slide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endParaRPr lang="en-GB" smtClean="0"/>
          </a:p>
        </p:txBody>
      </p:sp>
      <p:sp>
        <p:nvSpPr>
          <p:cNvPr id="70658" name="Content Placeholder 2"/>
          <p:cNvSpPr>
            <a:spLocks noGrp="1"/>
          </p:cNvSpPr>
          <p:nvPr>
            <p:ph idx="1"/>
          </p:nvPr>
        </p:nvSpPr>
        <p:spPr/>
        <p:txBody>
          <a:bodyPr/>
          <a:lstStyle/>
          <a:p>
            <a:pPr eaLnBrk="1" hangingPunct="1"/>
            <a:endParaRPr lang="en-GB" smtClean="0"/>
          </a:p>
        </p:txBody>
      </p:sp>
      <p:pic>
        <p:nvPicPr>
          <p:cNvPr id="70659" name="Picture 2" descr="C:\Users\Katie\Documents\Consolidated_allergy_definitive_V3_MR__09-02-12.ppt[1]\Slide5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endParaRPr lang="en-GB" smtClean="0"/>
          </a:p>
        </p:txBody>
      </p:sp>
      <p:sp>
        <p:nvSpPr>
          <p:cNvPr id="71682" name="Content Placeholder 2"/>
          <p:cNvSpPr>
            <a:spLocks noGrp="1"/>
          </p:cNvSpPr>
          <p:nvPr>
            <p:ph idx="1"/>
          </p:nvPr>
        </p:nvSpPr>
        <p:spPr/>
        <p:txBody>
          <a:bodyPr/>
          <a:lstStyle/>
          <a:p>
            <a:pPr eaLnBrk="1" hangingPunct="1"/>
            <a:endParaRPr lang="en-GB" smtClean="0"/>
          </a:p>
        </p:txBody>
      </p:sp>
      <p:pic>
        <p:nvPicPr>
          <p:cNvPr id="71683" name="Picture 2" descr="C:\Users\Katie\Documents\Consolidated_allergy_definitive_V3_MR__09-02-12.ppt[1]\Slide5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endParaRPr lang="en-GB" smtClean="0"/>
          </a:p>
        </p:txBody>
      </p:sp>
      <p:sp>
        <p:nvSpPr>
          <p:cNvPr id="72706" name="Content Placeholder 2"/>
          <p:cNvSpPr>
            <a:spLocks noGrp="1"/>
          </p:cNvSpPr>
          <p:nvPr>
            <p:ph idx="1"/>
          </p:nvPr>
        </p:nvSpPr>
        <p:spPr/>
        <p:txBody>
          <a:bodyPr/>
          <a:lstStyle/>
          <a:p>
            <a:pPr eaLnBrk="1" hangingPunct="1"/>
            <a:endParaRPr lang="en-GB" smtClean="0"/>
          </a:p>
        </p:txBody>
      </p:sp>
      <p:pic>
        <p:nvPicPr>
          <p:cNvPr id="72707" name="Picture 2" descr="C:\Users\Katie\Documents\Consolidated_allergy_definitive_V3_MR__09-02-12.ppt[1]\Slide5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endParaRPr lang="en-GB" smtClean="0"/>
          </a:p>
        </p:txBody>
      </p:sp>
      <p:sp>
        <p:nvSpPr>
          <p:cNvPr id="73730" name="Content Placeholder 2"/>
          <p:cNvSpPr>
            <a:spLocks noGrp="1"/>
          </p:cNvSpPr>
          <p:nvPr>
            <p:ph idx="1"/>
          </p:nvPr>
        </p:nvSpPr>
        <p:spPr/>
        <p:txBody>
          <a:bodyPr/>
          <a:lstStyle/>
          <a:p>
            <a:pPr eaLnBrk="1" hangingPunct="1"/>
            <a:endParaRPr lang="en-GB" smtClean="0"/>
          </a:p>
        </p:txBody>
      </p:sp>
      <p:pic>
        <p:nvPicPr>
          <p:cNvPr id="73731" name="Picture 2" descr="C:\Users\Katie\Documents\Consolidated_allergy_definitive_V3_MR__09-02-12.ppt[1]\Slide6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endParaRPr lang="en-GB" smtClean="0"/>
          </a:p>
        </p:txBody>
      </p:sp>
      <p:sp>
        <p:nvSpPr>
          <p:cNvPr id="18434" name="Content Placeholder 2"/>
          <p:cNvSpPr>
            <a:spLocks noGrp="1"/>
          </p:cNvSpPr>
          <p:nvPr>
            <p:ph idx="1"/>
          </p:nvPr>
        </p:nvSpPr>
        <p:spPr/>
        <p:txBody>
          <a:bodyPr/>
          <a:lstStyle/>
          <a:p>
            <a:pPr eaLnBrk="1" hangingPunct="1"/>
            <a:endParaRPr lang="en-GB" smtClean="0"/>
          </a:p>
        </p:txBody>
      </p:sp>
      <p:pic>
        <p:nvPicPr>
          <p:cNvPr id="18435" name="Picture 2" descr="C:\Users\Katie\Documents\Consolidated_allergy_definitive_V3_MR__09-02-12.ppt[1]\Slide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endParaRPr lang="en-GB" smtClean="0"/>
          </a:p>
        </p:txBody>
      </p:sp>
      <p:sp>
        <p:nvSpPr>
          <p:cNvPr id="74754" name="Content Placeholder 2"/>
          <p:cNvSpPr>
            <a:spLocks noGrp="1"/>
          </p:cNvSpPr>
          <p:nvPr>
            <p:ph idx="1"/>
          </p:nvPr>
        </p:nvSpPr>
        <p:spPr/>
        <p:txBody>
          <a:bodyPr/>
          <a:lstStyle/>
          <a:p>
            <a:pPr eaLnBrk="1" hangingPunct="1"/>
            <a:endParaRPr lang="en-GB" smtClean="0"/>
          </a:p>
        </p:txBody>
      </p:sp>
      <p:pic>
        <p:nvPicPr>
          <p:cNvPr id="74755" name="Picture 2" descr="C:\Users\Katie\Documents\Consolidated_allergy_definitive_V3_MR__09-02-12.ppt[1]\Slide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endParaRPr lang="en-GB" smtClean="0"/>
          </a:p>
        </p:txBody>
      </p:sp>
      <p:sp>
        <p:nvSpPr>
          <p:cNvPr id="75778" name="Content Placeholder 2"/>
          <p:cNvSpPr>
            <a:spLocks noGrp="1"/>
          </p:cNvSpPr>
          <p:nvPr>
            <p:ph idx="1"/>
          </p:nvPr>
        </p:nvSpPr>
        <p:spPr/>
        <p:txBody>
          <a:bodyPr/>
          <a:lstStyle/>
          <a:p>
            <a:pPr eaLnBrk="1" hangingPunct="1"/>
            <a:endParaRPr lang="en-GB" smtClean="0"/>
          </a:p>
        </p:txBody>
      </p:sp>
      <p:pic>
        <p:nvPicPr>
          <p:cNvPr id="75779" name="Picture 2" descr="C:\Users\Katie\Documents\Consolidated_allergy_definitive_V3_MR__09-02-12.ppt[1]\Slide6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endParaRPr lang="en-GB" smtClean="0"/>
          </a:p>
        </p:txBody>
      </p:sp>
      <p:sp>
        <p:nvSpPr>
          <p:cNvPr id="76802" name="Content Placeholder 2"/>
          <p:cNvSpPr>
            <a:spLocks noGrp="1"/>
          </p:cNvSpPr>
          <p:nvPr>
            <p:ph idx="1"/>
          </p:nvPr>
        </p:nvSpPr>
        <p:spPr/>
        <p:txBody>
          <a:bodyPr/>
          <a:lstStyle/>
          <a:p>
            <a:pPr eaLnBrk="1" hangingPunct="1"/>
            <a:endParaRPr lang="en-GB" smtClean="0"/>
          </a:p>
        </p:txBody>
      </p:sp>
      <p:pic>
        <p:nvPicPr>
          <p:cNvPr id="76803" name="Picture 2" descr="C:\Users\Katie\Documents\Consolidated_allergy_definitive_V3_MR__09-02-12.ppt[1]\Slide6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endParaRPr lang="en-GB" smtClean="0"/>
          </a:p>
        </p:txBody>
      </p:sp>
      <p:sp>
        <p:nvSpPr>
          <p:cNvPr id="77826" name="Content Placeholder 2"/>
          <p:cNvSpPr>
            <a:spLocks noGrp="1"/>
          </p:cNvSpPr>
          <p:nvPr>
            <p:ph idx="1"/>
          </p:nvPr>
        </p:nvSpPr>
        <p:spPr/>
        <p:txBody>
          <a:bodyPr/>
          <a:lstStyle/>
          <a:p>
            <a:pPr eaLnBrk="1" hangingPunct="1"/>
            <a:endParaRPr lang="en-GB" smtClean="0"/>
          </a:p>
        </p:txBody>
      </p:sp>
      <p:pic>
        <p:nvPicPr>
          <p:cNvPr id="77827" name="Picture 2" descr="C:\Users\Katie\Documents\Consolidated_allergy_definitive_V3_MR__09-02-12.ppt[1]\Slide6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endParaRPr lang="en-GB" smtClean="0"/>
          </a:p>
        </p:txBody>
      </p:sp>
      <p:sp>
        <p:nvSpPr>
          <p:cNvPr id="78850" name="Content Placeholder 2"/>
          <p:cNvSpPr>
            <a:spLocks noGrp="1"/>
          </p:cNvSpPr>
          <p:nvPr>
            <p:ph idx="1"/>
          </p:nvPr>
        </p:nvSpPr>
        <p:spPr/>
        <p:txBody>
          <a:bodyPr/>
          <a:lstStyle/>
          <a:p>
            <a:pPr eaLnBrk="1" hangingPunct="1"/>
            <a:endParaRPr lang="en-GB" smtClean="0"/>
          </a:p>
        </p:txBody>
      </p:sp>
      <p:pic>
        <p:nvPicPr>
          <p:cNvPr id="78851" name="Picture 2" descr="C:\Users\Katie\Documents\Consolidated_allergy_definitive_V3_MR__09-02-12.ppt[1]\Slide6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endParaRPr lang="en-GB" smtClean="0"/>
          </a:p>
        </p:txBody>
      </p:sp>
      <p:sp>
        <p:nvSpPr>
          <p:cNvPr id="79874" name="Content Placeholder 2"/>
          <p:cNvSpPr>
            <a:spLocks noGrp="1"/>
          </p:cNvSpPr>
          <p:nvPr>
            <p:ph idx="1"/>
          </p:nvPr>
        </p:nvSpPr>
        <p:spPr/>
        <p:txBody>
          <a:bodyPr/>
          <a:lstStyle/>
          <a:p>
            <a:pPr eaLnBrk="1" hangingPunct="1"/>
            <a:endParaRPr lang="en-GB" smtClean="0"/>
          </a:p>
        </p:txBody>
      </p:sp>
      <p:pic>
        <p:nvPicPr>
          <p:cNvPr id="79875" name="Picture 2" descr="C:\Users\Katie\Documents\Consolidated_allergy_definitive_V3_MR__09-02-12.ppt[1]\Slide6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endParaRPr lang="en-GB" smtClean="0"/>
          </a:p>
        </p:txBody>
      </p:sp>
      <p:sp>
        <p:nvSpPr>
          <p:cNvPr id="80898" name="Content Placeholder 2"/>
          <p:cNvSpPr>
            <a:spLocks noGrp="1"/>
          </p:cNvSpPr>
          <p:nvPr>
            <p:ph idx="1"/>
          </p:nvPr>
        </p:nvSpPr>
        <p:spPr/>
        <p:txBody>
          <a:bodyPr/>
          <a:lstStyle/>
          <a:p>
            <a:pPr eaLnBrk="1" hangingPunct="1"/>
            <a:endParaRPr lang="en-GB" smtClean="0"/>
          </a:p>
        </p:txBody>
      </p:sp>
      <p:pic>
        <p:nvPicPr>
          <p:cNvPr id="80899" name="Picture 2" descr="C:\Users\Katie\Documents\Consolidated_allergy_definitive_V3_MR__09-02-12.ppt[1]\Slide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endParaRPr lang="en-GB" smtClean="0"/>
          </a:p>
        </p:txBody>
      </p:sp>
      <p:sp>
        <p:nvSpPr>
          <p:cNvPr id="81922" name="Content Placeholder 2"/>
          <p:cNvSpPr>
            <a:spLocks noGrp="1"/>
          </p:cNvSpPr>
          <p:nvPr>
            <p:ph idx="1"/>
          </p:nvPr>
        </p:nvSpPr>
        <p:spPr/>
        <p:txBody>
          <a:bodyPr/>
          <a:lstStyle/>
          <a:p>
            <a:pPr eaLnBrk="1" hangingPunct="1"/>
            <a:endParaRPr lang="en-GB" smtClean="0"/>
          </a:p>
        </p:txBody>
      </p:sp>
      <p:pic>
        <p:nvPicPr>
          <p:cNvPr id="81923" name="Picture 2" descr="C:\Users\Katie\Documents\Consolidated_allergy_definitive_V3_MR__09-02-12.ppt[1]\Slide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endParaRPr lang="en-GB" smtClean="0"/>
          </a:p>
        </p:txBody>
      </p:sp>
      <p:sp>
        <p:nvSpPr>
          <p:cNvPr id="82946" name="Content Placeholder 2"/>
          <p:cNvSpPr>
            <a:spLocks noGrp="1"/>
          </p:cNvSpPr>
          <p:nvPr>
            <p:ph idx="1"/>
          </p:nvPr>
        </p:nvSpPr>
        <p:spPr/>
        <p:txBody>
          <a:bodyPr/>
          <a:lstStyle/>
          <a:p>
            <a:pPr eaLnBrk="1" hangingPunct="1"/>
            <a:endParaRPr lang="en-GB" smtClean="0"/>
          </a:p>
        </p:txBody>
      </p:sp>
      <p:pic>
        <p:nvPicPr>
          <p:cNvPr id="82947" name="Picture 2" descr="C:\Users\Katie\Documents\Consolidated_allergy_definitive_V3_MR__09-02-12.ppt[1]\Slide6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endParaRPr lang="en-GB" smtClean="0"/>
          </a:p>
        </p:txBody>
      </p:sp>
      <p:sp>
        <p:nvSpPr>
          <p:cNvPr id="83970" name="Content Placeholder 2"/>
          <p:cNvSpPr>
            <a:spLocks noGrp="1"/>
          </p:cNvSpPr>
          <p:nvPr>
            <p:ph idx="1"/>
          </p:nvPr>
        </p:nvSpPr>
        <p:spPr/>
        <p:txBody>
          <a:bodyPr/>
          <a:lstStyle/>
          <a:p>
            <a:pPr eaLnBrk="1" hangingPunct="1"/>
            <a:endParaRPr lang="en-GB" smtClean="0"/>
          </a:p>
        </p:txBody>
      </p:sp>
      <p:pic>
        <p:nvPicPr>
          <p:cNvPr id="83971" name="Picture 2" descr="C:\Users\Katie\Documents\Consolidated_allergy_definitive_V3_MR__09-02-12.ppt[1]\Slide7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endParaRPr lang="en-GB" smtClean="0"/>
          </a:p>
        </p:txBody>
      </p:sp>
      <p:sp>
        <p:nvSpPr>
          <p:cNvPr id="19458" name="Content Placeholder 2"/>
          <p:cNvSpPr>
            <a:spLocks noGrp="1"/>
          </p:cNvSpPr>
          <p:nvPr>
            <p:ph idx="1"/>
          </p:nvPr>
        </p:nvSpPr>
        <p:spPr/>
        <p:txBody>
          <a:bodyPr/>
          <a:lstStyle/>
          <a:p>
            <a:pPr eaLnBrk="1" hangingPunct="1"/>
            <a:endParaRPr lang="en-GB" smtClean="0"/>
          </a:p>
        </p:txBody>
      </p:sp>
      <p:pic>
        <p:nvPicPr>
          <p:cNvPr id="19459" name="Picture 2" descr="C:\Users\Katie\Documents\Consolidated_allergy_definitive_V3_MR__09-02-12.ppt[1]\Slide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endParaRPr lang="en-GB" smtClean="0"/>
          </a:p>
        </p:txBody>
      </p:sp>
      <p:sp>
        <p:nvSpPr>
          <p:cNvPr id="84994" name="Content Placeholder 2"/>
          <p:cNvSpPr>
            <a:spLocks noGrp="1"/>
          </p:cNvSpPr>
          <p:nvPr>
            <p:ph idx="1"/>
          </p:nvPr>
        </p:nvSpPr>
        <p:spPr/>
        <p:txBody>
          <a:bodyPr/>
          <a:lstStyle/>
          <a:p>
            <a:pPr eaLnBrk="1" hangingPunct="1"/>
            <a:endParaRPr lang="en-GB" smtClean="0"/>
          </a:p>
        </p:txBody>
      </p:sp>
      <p:pic>
        <p:nvPicPr>
          <p:cNvPr id="84995" name="Picture 2" descr="C:\Users\Katie\Documents\Consolidated_allergy_definitive_V3_MR__09-02-12.ppt[1]\Slide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idx="4294967295"/>
          </p:nvPr>
        </p:nvSpPr>
        <p:spPr>
          <a:xfrm>
            <a:off x="1371600" y="620713"/>
            <a:ext cx="7772400" cy="1470025"/>
          </a:xfrm>
        </p:spPr>
        <p:txBody>
          <a:bodyPr/>
          <a:lstStyle/>
          <a:p>
            <a:r>
              <a:rPr lang="en-US" sz="4000" b="1" dirty="0" smtClean="0">
                <a:solidFill>
                  <a:srgbClr val="FF0000"/>
                </a:solidFill>
              </a:rPr>
              <a:t>Authors</a:t>
            </a:r>
            <a:endParaRPr lang="en-US" sz="4000" b="1" dirty="0">
              <a:solidFill>
                <a:srgbClr val="FF0000"/>
              </a:solidFill>
            </a:endParaRPr>
          </a:p>
        </p:txBody>
      </p:sp>
      <p:sp>
        <p:nvSpPr>
          <p:cNvPr id="5" name="Undertittel 4"/>
          <p:cNvSpPr>
            <a:spLocks noGrp="1"/>
          </p:cNvSpPr>
          <p:nvPr>
            <p:ph type="subTitle" idx="4294967295"/>
          </p:nvPr>
        </p:nvSpPr>
        <p:spPr>
          <a:xfrm>
            <a:off x="683568" y="1556792"/>
            <a:ext cx="8280400" cy="4321175"/>
          </a:xfrm>
        </p:spPr>
        <p:txBody>
          <a:bodyPr/>
          <a:lstStyle/>
          <a:p>
            <a:pPr lvl="0" algn="l"/>
            <a:r>
              <a:rPr lang="pt-BR" sz="2400" b="1" dirty="0" smtClean="0">
                <a:solidFill>
                  <a:schemeClr val="tx1">
                    <a:lumMod val="75000"/>
                  </a:schemeClr>
                </a:solidFill>
              </a:rPr>
              <a:t>Jaime </a:t>
            </a:r>
            <a:r>
              <a:rPr lang="pt-BR" sz="2400" b="1" dirty="0">
                <a:solidFill>
                  <a:schemeClr val="tx1">
                    <a:lumMod val="75000"/>
                  </a:schemeClr>
                </a:solidFill>
              </a:rPr>
              <a:t>Correia de Sousa </a:t>
            </a:r>
            <a:endParaRPr lang="pt-BR" sz="2400" b="1" dirty="0" smtClean="0">
              <a:solidFill>
                <a:schemeClr val="tx1">
                  <a:lumMod val="75000"/>
                </a:schemeClr>
              </a:solidFill>
            </a:endParaRPr>
          </a:p>
          <a:p>
            <a:pPr marL="0" lvl="0" indent="0" algn="l">
              <a:buNone/>
            </a:pPr>
            <a:endParaRPr lang="pt-BR" sz="2400" b="1" dirty="0">
              <a:solidFill>
                <a:srgbClr val="4F81BD">
                  <a:lumMod val="75000"/>
                </a:srgbClr>
              </a:solidFill>
            </a:endParaRPr>
          </a:p>
          <a:p>
            <a:pPr lvl="0" algn="l"/>
            <a:endParaRPr lang="en-US" sz="2400" b="1" dirty="0">
              <a:solidFill>
                <a:srgbClr val="4F81BD">
                  <a:lumMod val="75000"/>
                </a:srgbClr>
              </a:solidFill>
            </a:endParaRPr>
          </a:p>
          <a:p>
            <a:pPr algn="l"/>
            <a:r>
              <a:rPr lang="nb-NO" sz="2400" b="1" dirty="0">
                <a:solidFill>
                  <a:schemeClr val="tx1">
                    <a:lumMod val="75000"/>
                  </a:schemeClr>
                </a:solidFill>
              </a:rPr>
              <a:t>Svein Høegh Henrichsen </a:t>
            </a:r>
            <a:endParaRPr lang="nb-NO" sz="2400" b="1" dirty="0" smtClean="0">
              <a:solidFill>
                <a:schemeClr val="tx1">
                  <a:lumMod val="75000"/>
                </a:schemeClr>
              </a:solidFill>
            </a:endParaRPr>
          </a:p>
          <a:p>
            <a:pPr marL="0" indent="0" algn="l">
              <a:buNone/>
            </a:pPr>
            <a:r>
              <a:rPr lang="nb-NO" sz="2400" dirty="0">
                <a:solidFill>
                  <a:schemeClr val="tx1">
                    <a:lumMod val="75000"/>
                  </a:schemeClr>
                </a:solidFill>
              </a:rPr>
              <a:t> </a:t>
            </a:r>
            <a:r>
              <a:rPr lang="nb-NO" sz="2400" dirty="0" smtClean="0">
                <a:solidFill>
                  <a:schemeClr val="tx1">
                    <a:lumMod val="75000"/>
                  </a:schemeClr>
                </a:solidFill>
              </a:rPr>
              <a:t>   G.P</a:t>
            </a:r>
            <a:r>
              <a:rPr lang="nb-NO" sz="2400" dirty="0">
                <a:solidFill>
                  <a:schemeClr val="tx1">
                    <a:lumMod val="75000"/>
                  </a:schemeClr>
                </a:solidFill>
              </a:rPr>
              <a:t>. Oslo, </a:t>
            </a:r>
            <a:r>
              <a:rPr lang="nb-NO" sz="2400" dirty="0" smtClean="0">
                <a:solidFill>
                  <a:schemeClr val="tx1">
                    <a:lumMod val="75000"/>
                  </a:schemeClr>
                </a:solidFill>
              </a:rPr>
              <a:t>Norway, </a:t>
            </a:r>
            <a:r>
              <a:rPr lang="nb-NO" sz="2400" dirty="0" err="1" smtClean="0">
                <a:solidFill>
                  <a:schemeClr val="tx1">
                    <a:lumMod val="75000"/>
                  </a:schemeClr>
                </a:solidFill>
              </a:rPr>
              <a:t>Researcher</a:t>
            </a:r>
            <a:r>
              <a:rPr lang="nb-NO" sz="2400" dirty="0" smtClean="0">
                <a:solidFill>
                  <a:schemeClr val="tx1">
                    <a:lumMod val="75000"/>
                  </a:schemeClr>
                </a:solidFill>
              </a:rPr>
              <a:t> </a:t>
            </a:r>
            <a:r>
              <a:rPr lang="nb-NO" sz="2400" dirty="0" err="1" smtClean="0">
                <a:solidFill>
                  <a:schemeClr val="tx1">
                    <a:lumMod val="75000"/>
                  </a:schemeClr>
                </a:solidFill>
              </a:rPr>
              <a:t>University</a:t>
            </a:r>
            <a:r>
              <a:rPr lang="nb-NO" sz="2400" dirty="0" smtClean="0">
                <a:solidFill>
                  <a:schemeClr val="tx1">
                    <a:lumMod val="75000"/>
                  </a:schemeClr>
                </a:solidFill>
              </a:rPr>
              <a:t> </a:t>
            </a:r>
            <a:r>
              <a:rPr lang="nb-NO" sz="2400" dirty="0" err="1" smtClean="0">
                <a:solidFill>
                  <a:schemeClr val="tx1">
                    <a:lumMod val="75000"/>
                  </a:schemeClr>
                </a:solidFill>
              </a:rPr>
              <a:t>of</a:t>
            </a:r>
            <a:r>
              <a:rPr lang="nb-NO" sz="2400" dirty="0" smtClean="0">
                <a:solidFill>
                  <a:schemeClr val="tx1">
                    <a:lumMod val="75000"/>
                  </a:schemeClr>
                </a:solidFill>
              </a:rPr>
              <a:t> Oslo</a:t>
            </a:r>
            <a:endParaRPr lang="nb-NO" sz="2400" dirty="0">
              <a:solidFill>
                <a:schemeClr val="tx1">
                  <a:lumMod val="75000"/>
                </a:schemeClr>
              </a:solidFill>
            </a:endParaRPr>
          </a:p>
          <a:p>
            <a:pPr marL="0" indent="0" algn="l">
              <a:buNone/>
            </a:pPr>
            <a:r>
              <a:rPr lang="nb-NO" sz="2400" dirty="0" smtClean="0">
                <a:solidFill>
                  <a:schemeClr val="tx1">
                    <a:lumMod val="75000"/>
                  </a:schemeClr>
                </a:solidFill>
              </a:rPr>
              <a:t>    Chair </a:t>
            </a:r>
            <a:r>
              <a:rPr lang="nb-NO" sz="2400" dirty="0">
                <a:solidFill>
                  <a:schemeClr val="tx1">
                    <a:lumMod val="75000"/>
                  </a:schemeClr>
                </a:solidFill>
              </a:rPr>
              <a:t>Norwegian College </a:t>
            </a:r>
            <a:r>
              <a:rPr lang="nb-NO" sz="2400" dirty="0" err="1">
                <a:solidFill>
                  <a:schemeClr val="tx1">
                    <a:lumMod val="75000"/>
                  </a:schemeClr>
                </a:solidFill>
              </a:rPr>
              <a:t>of</a:t>
            </a:r>
            <a:r>
              <a:rPr lang="nb-NO" sz="2400" dirty="0">
                <a:solidFill>
                  <a:schemeClr val="tx1">
                    <a:lumMod val="75000"/>
                  </a:schemeClr>
                </a:solidFill>
              </a:rPr>
              <a:t> General </a:t>
            </a:r>
            <a:r>
              <a:rPr lang="nb-NO" sz="2400" dirty="0" err="1" smtClean="0">
                <a:solidFill>
                  <a:schemeClr val="tx1">
                    <a:lumMod val="75000"/>
                  </a:schemeClr>
                </a:solidFill>
              </a:rPr>
              <a:t>Practise</a:t>
            </a:r>
            <a:endParaRPr lang="nb-NO" sz="2400" dirty="0" smtClean="0">
              <a:solidFill>
                <a:schemeClr val="tx1">
                  <a:lumMod val="75000"/>
                </a:schemeClr>
              </a:solidFill>
            </a:endParaRPr>
          </a:p>
          <a:p>
            <a:pPr marL="0" indent="0" algn="l">
              <a:buNone/>
            </a:pPr>
            <a:r>
              <a:rPr lang="nb-NO" sz="2400" dirty="0" smtClean="0">
                <a:solidFill>
                  <a:schemeClr val="tx1">
                    <a:lumMod val="75000"/>
                  </a:schemeClr>
                </a:solidFill>
              </a:rPr>
              <a:t>    </a:t>
            </a:r>
            <a:r>
              <a:rPr lang="nb-NO" sz="2400" dirty="0" err="1" smtClean="0">
                <a:solidFill>
                  <a:schemeClr val="tx1">
                    <a:lumMod val="75000"/>
                  </a:schemeClr>
                </a:solidFill>
              </a:rPr>
              <a:t>Working</a:t>
            </a:r>
            <a:r>
              <a:rPr lang="nb-NO" sz="2400" dirty="0" smtClean="0">
                <a:solidFill>
                  <a:schemeClr val="tx1">
                    <a:lumMod val="75000"/>
                  </a:schemeClr>
                </a:solidFill>
              </a:rPr>
              <a:t> </a:t>
            </a:r>
            <a:r>
              <a:rPr lang="nb-NO" sz="2400" dirty="0" err="1">
                <a:solidFill>
                  <a:schemeClr val="tx1">
                    <a:lumMod val="75000"/>
                  </a:schemeClr>
                </a:solidFill>
              </a:rPr>
              <a:t>group</a:t>
            </a:r>
            <a:r>
              <a:rPr lang="nb-NO" sz="2400" dirty="0">
                <a:solidFill>
                  <a:schemeClr val="tx1">
                    <a:lumMod val="75000"/>
                  </a:schemeClr>
                </a:solidFill>
              </a:rPr>
              <a:t> </a:t>
            </a:r>
            <a:r>
              <a:rPr lang="nb-NO" sz="2400" dirty="0" err="1">
                <a:solidFill>
                  <a:schemeClr val="tx1">
                    <a:lumMod val="75000"/>
                  </a:schemeClr>
                </a:solidFill>
              </a:rPr>
              <a:t>on</a:t>
            </a:r>
            <a:r>
              <a:rPr lang="nb-NO" sz="2400" dirty="0">
                <a:solidFill>
                  <a:schemeClr val="tx1">
                    <a:lumMod val="75000"/>
                  </a:schemeClr>
                </a:solidFill>
              </a:rPr>
              <a:t> </a:t>
            </a:r>
            <a:r>
              <a:rPr lang="nb-NO" sz="2400" dirty="0" err="1" smtClean="0">
                <a:solidFill>
                  <a:schemeClr val="tx1">
                    <a:lumMod val="75000"/>
                  </a:schemeClr>
                </a:solidFill>
              </a:rPr>
              <a:t>Respiratory</a:t>
            </a:r>
            <a:r>
              <a:rPr lang="nb-NO" sz="2400" dirty="0" smtClean="0">
                <a:solidFill>
                  <a:schemeClr val="tx1">
                    <a:lumMod val="75000"/>
                  </a:schemeClr>
                </a:solidFill>
              </a:rPr>
              <a:t> </a:t>
            </a:r>
            <a:r>
              <a:rPr lang="nb-NO" sz="2400" dirty="0" err="1" smtClean="0">
                <a:solidFill>
                  <a:schemeClr val="tx1">
                    <a:lumMod val="75000"/>
                  </a:schemeClr>
                </a:solidFill>
              </a:rPr>
              <a:t>Disease</a:t>
            </a:r>
            <a:endParaRPr lang="nb-NO" sz="2400" dirty="0" smtClean="0">
              <a:solidFill>
                <a:schemeClr val="tx1">
                  <a:lumMod val="75000"/>
                </a:schemeClr>
              </a:solidFill>
            </a:endParaRPr>
          </a:p>
          <a:p>
            <a:pPr algn="l"/>
            <a:r>
              <a:rPr lang="nb-NO" sz="2400" dirty="0" err="1" smtClean="0">
                <a:solidFill>
                  <a:schemeClr val="tx1">
                    <a:lumMod val="75000"/>
                  </a:schemeClr>
                </a:solidFill>
              </a:rPr>
              <a:t>Thanks</a:t>
            </a:r>
            <a:r>
              <a:rPr lang="nb-NO" sz="2400" dirty="0" smtClean="0">
                <a:solidFill>
                  <a:schemeClr val="tx1">
                    <a:lumMod val="75000"/>
                  </a:schemeClr>
                </a:solidFill>
              </a:rPr>
              <a:t> to Dr. </a:t>
            </a:r>
            <a:r>
              <a:rPr lang="nb-NO" sz="2400" dirty="0" err="1" smtClean="0">
                <a:solidFill>
                  <a:schemeClr val="tx1">
                    <a:lumMod val="75000"/>
                  </a:schemeClr>
                </a:solidFill>
              </a:rPr>
              <a:t>Ionna</a:t>
            </a:r>
            <a:r>
              <a:rPr lang="nb-NO" sz="2400" dirty="0" smtClean="0">
                <a:solidFill>
                  <a:schemeClr val="tx1">
                    <a:lumMod val="75000"/>
                  </a:schemeClr>
                </a:solidFill>
              </a:rPr>
              <a:t> </a:t>
            </a:r>
            <a:r>
              <a:rPr lang="nb-NO" sz="2400" dirty="0" err="1" smtClean="0">
                <a:solidFill>
                  <a:schemeClr val="tx1">
                    <a:lumMod val="75000"/>
                  </a:schemeClr>
                </a:solidFill>
              </a:rPr>
              <a:t>Tsiglianni</a:t>
            </a:r>
            <a:r>
              <a:rPr lang="nb-NO" sz="2400" dirty="0" smtClean="0">
                <a:solidFill>
                  <a:schemeClr val="tx1">
                    <a:lumMod val="75000"/>
                  </a:schemeClr>
                </a:solidFill>
              </a:rPr>
              <a:t> , Dr. Catalina Panaitescu and Dr Len </a:t>
            </a:r>
            <a:r>
              <a:rPr lang="nb-NO" sz="2400" dirty="0" err="1" smtClean="0">
                <a:solidFill>
                  <a:schemeClr val="tx1">
                    <a:lumMod val="75000"/>
                  </a:schemeClr>
                </a:solidFill>
              </a:rPr>
              <a:t>Frommer</a:t>
            </a:r>
            <a:r>
              <a:rPr lang="nb-NO" sz="2400" dirty="0" smtClean="0">
                <a:solidFill>
                  <a:schemeClr val="tx1">
                    <a:lumMod val="75000"/>
                  </a:schemeClr>
                </a:solidFill>
              </a:rPr>
              <a:t> for providing </a:t>
            </a:r>
            <a:r>
              <a:rPr lang="nb-NO" sz="2400" dirty="0" err="1" smtClean="0">
                <a:solidFill>
                  <a:schemeClr val="tx1">
                    <a:lumMod val="75000"/>
                  </a:schemeClr>
                </a:solidFill>
              </a:rPr>
              <a:t>many</a:t>
            </a:r>
            <a:r>
              <a:rPr lang="nb-NO" sz="2400" dirty="0" smtClean="0">
                <a:solidFill>
                  <a:schemeClr val="tx1">
                    <a:lumMod val="75000"/>
                  </a:schemeClr>
                </a:solidFill>
              </a:rPr>
              <a:t> </a:t>
            </a:r>
            <a:r>
              <a:rPr lang="nb-NO" sz="2400" dirty="0" err="1" smtClean="0">
                <a:solidFill>
                  <a:schemeClr val="tx1">
                    <a:lumMod val="75000"/>
                  </a:schemeClr>
                </a:solidFill>
              </a:rPr>
              <a:t>of</a:t>
            </a:r>
            <a:r>
              <a:rPr lang="nb-NO" sz="2400" dirty="0" smtClean="0">
                <a:solidFill>
                  <a:schemeClr val="tx1">
                    <a:lumMod val="75000"/>
                  </a:schemeClr>
                </a:solidFill>
              </a:rPr>
              <a:t> </a:t>
            </a:r>
            <a:r>
              <a:rPr lang="nb-NO" sz="2400" dirty="0" err="1" smtClean="0">
                <a:solidFill>
                  <a:schemeClr val="tx1">
                    <a:lumMod val="75000"/>
                  </a:schemeClr>
                </a:solidFill>
              </a:rPr>
              <a:t>our</a:t>
            </a:r>
            <a:r>
              <a:rPr lang="nb-NO" sz="2400" dirty="0" smtClean="0">
                <a:solidFill>
                  <a:schemeClr val="tx1">
                    <a:lumMod val="75000"/>
                  </a:schemeClr>
                </a:solidFill>
              </a:rPr>
              <a:t> slides</a:t>
            </a:r>
            <a:endParaRPr lang="nb-NO" sz="2400" dirty="0">
              <a:solidFill>
                <a:schemeClr val="tx1">
                  <a:lumMod val="75000"/>
                </a:schemeClr>
              </a:solidFill>
            </a:endParaRPr>
          </a:p>
        </p:txBody>
      </p:sp>
    </p:spTree>
    <p:extLst>
      <p:ext uri="{BB962C8B-B14F-4D97-AF65-F5344CB8AC3E}">
        <p14:creationId xmlns="" xmlns:p14="http://schemas.microsoft.com/office/powerpoint/2010/main" val="1783312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764704"/>
            <a:ext cx="7185025" cy="762000"/>
          </a:xfrm>
        </p:spPr>
        <p:txBody>
          <a:bodyPr/>
          <a:lstStyle/>
          <a:p>
            <a:r>
              <a:rPr lang="en-GB" sz="4000" dirty="0" smtClean="0"/>
              <a:t>NEXT IPCRG MEETINGS</a:t>
            </a:r>
            <a:endParaRPr lang="en-GB" sz="4000" dirty="0"/>
          </a:p>
        </p:txBody>
      </p:sp>
      <p:sp>
        <p:nvSpPr>
          <p:cNvPr id="3" name="2 Marcador de contenido"/>
          <p:cNvSpPr>
            <a:spLocks noGrp="1"/>
          </p:cNvSpPr>
          <p:nvPr>
            <p:ph idx="1"/>
          </p:nvPr>
        </p:nvSpPr>
        <p:spPr/>
        <p:txBody>
          <a:bodyPr/>
          <a:lstStyle/>
          <a:p>
            <a:r>
              <a:rPr lang="en-US" b="1" dirty="0" smtClean="0"/>
              <a:t>IPCRG 3rd scientific meeting – </a:t>
            </a:r>
          </a:p>
          <a:p>
            <a:pPr>
              <a:buNone/>
            </a:pPr>
            <a:r>
              <a:rPr lang="en-US" b="1" dirty="0" smtClean="0"/>
              <a:t>	Uppsala 2013  </a:t>
            </a:r>
          </a:p>
          <a:p>
            <a:pPr lvl="1">
              <a:buNone/>
            </a:pPr>
            <a:r>
              <a:rPr lang="en-US" dirty="0" smtClean="0"/>
              <a:t>23rd - 24th May in Uppsala (Sweden)</a:t>
            </a:r>
          </a:p>
          <a:p>
            <a:endParaRPr lang="en-US" dirty="0" smtClean="0"/>
          </a:p>
          <a:p>
            <a:r>
              <a:rPr lang="en-US" b="1" dirty="0" smtClean="0"/>
              <a:t>IPCRG 7th IPCRG World Conference</a:t>
            </a:r>
          </a:p>
          <a:p>
            <a:pPr>
              <a:buNone/>
            </a:pPr>
            <a:r>
              <a:rPr lang="en-US" b="1" dirty="0" smtClean="0"/>
              <a:t>	Athens 2014  </a:t>
            </a:r>
          </a:p>
          <a:p>
            <a:pPr>
              <a:buNone/>
            </a:pPr>
            <a:r>
              <a:rPr lang="en-US" b="1" dirty="0" smtClean="0"/>
              <a:t>	</a:t>
            </a:r>
            <a:r>
              <a:rPr lang="en-US" sz="2600" dirty="0" smtClean="0"/>
              <a:t>21st – 24th May in Athens (Greece)</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GB" smtClean="0"/>
          </a:p>
        </p:txBody>
      </p:sp>
      <p:sp>
        <p:nvSpPr>
          <p:cNvPr id="20482" name="Content Placeholder 2"/>
          <p:cNvSpPr>
            <a:spLocks noGrp="1"/>
          </p:cNvSpPr>
          <p:nvPr>
            <p:ph idx="1"/>
          </p:nvPr>
        </p:nvSpPr>
        <p:spPr/>
        <p:txBody>
          <a:bodyPr/>
          <a:lstStyle/>
          <a:p>
            <a:pPr eaLnBrk="1" hangingPunct="1"/>
            <a:endParaRPr lang="en-GB" smtClean="0"/>
          </a:p>
        </p:txBody>
      </p:sp>
      <p:pic>
        <p:nvPicPr>
          <p:cNvPr id="20483" name="Picture 2" descr="C:\Users\Katie\Documents\Consolidated_allergy_definitive_V3_MR__09-02-12.ppt[1]\Slide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GB" smtClean="0"/>
          </a:p>
        </p:txBody>
      </p:sp>
      <p:sp>
        <p:nvSpPr>
          <p:cNvPr id="21506" name="Content Placeholder 2"/>
          <p:cNvSpPr>
            <a:spLocks noGrp="1"/>
          </p:cNvSpPr>
          <p:nvPr>
            <p:ph idx="1"/>
          </p:nvPr>
        </p:nvSpPr>
        <p:spPr/>
        <p:txBody>
          <a:bodyPr/>
          <a:lstStyle/>
          <a:p>
            <a:pPr eaLnBrk="1" hangingPunct="1"/>
            <a:endParaRPr lang="en-GB" smtClean="0"/>
          </a:p>
        </p:txBody>
      </p:sp>
      <p:pic>
        <p:nvPicPr>
          <p:cNvPr id="21507" name="Picture 2" descr="C:\Users\Katie\Documents\Consolidated_allergy_definitive_V3_MR__09-02-12.ppt[1]\Slide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941</Words>
  <Application>Microsoft Office PowerPoint</Application>
  <PresentationFormat>Προβολή στην οθόνη (4:3)</PresentationFormat>
  <Paragraphs>141</Paragraphs>
  <Slides>72</Slides>
  <Notes>8</Notes>
  <HiddenSlides>0</HiddenSlides>
  <MMClips>0</MMClips>
  <ScaleCrop>false</ScaleCrop>
  <HeadingPairs>
    <vt:vector size="4" baseType="variant">
      <vt:variant>
        <vt:lpstr>Θέμα</vt:lpstr>
      </vt:variant>
      <vt:variant>
        <vt:i4>6</vt:i4>
      </vt:variant>
      <vt:variant>
        <vt:lpstr>Τίτλοι διαφανειών</vt:lpstr>
      </vt:variant>
      <vt:variant>
        <vt:i4>72</vt:i4>
      </vt:variant>
    </vt:vector>
  </HeadingPairs>
  <TitlesOfParts>
    <vt:vector size="78" baseType="lpstr">
      <vt:lpstr>Office Theme</vt:lpstr>
      <vt:lpstr>3_Blank Presentation</vt:lpstr>
      <vt:lpstr>Blank Presentation</vt:lpstr>
      <vt:lpstr>1_Blank Presentation</vt:lpstr>
      <vt:lpstr>2_Blank Presentation</vt:lpstr>
      <vt:lpstr>4_Blank Presentation</vt:lpstr>
      <vt:lpstr>      IPCRG presentations on respiratory diseases  Allergic disease: A practical approach in primary care </vt:lpstr>
      <vt:lpstr>Διαφάνεια 2</vt:lpstr>
      <vt:lpstr>Common allergic conditions in primary care Diagnosis?Prevention?</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Cumulative Threshold Disease</vt:lpstr>
      <vt:lpstr>Cumulative Threshold Disease</vt:lpstr>
      <vt:lpstr>Διαφάνεια 20</vt:lpstr>
      <vt:lpstr>Common allergic conditions in primary care Prevention?</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Testing</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Quantitative Measurements of spesific IgE/ </vt:lpstr>
      <vt:lpstr>Διαφάνεια 42</vt:lpstr>
      <vt:lpstr>Διαφάνεια 43</vt:lpstr>
      <vt:lpstr>Common allergic conditions in primary care - Treatment</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Authors</vt:lpstr>
      <vt:lpstr>NEXT IPCRG MEETINGS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dc:creator>
  <cp:lastModifiedBy>user</cp:lastModifiedBy>
  <cp:revision>19</cp:revision>
  <dcterms:created xsi:type="dcterms:W3CDTF">2012-02-11T16:41:46Z</dcterms:created>
  <dcterms:modified xsi:type="dcterms:W3CDTF">2019-10-26T16:08:52Z</dcterms:modified>
</cp:coreProperties>
</file>